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97" r:id="rId23"/>
    <p:sldId id="279" r:id="rId24"/>
    <p:sldId id="300" r:id="rId25"/>
    <p:sldId id="298" r:id="rId26"/>
    <p:sldId id="299" r:id="rId27"/>
    <p:sldId id="281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C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3470"/>
    <p:restoredTop sz="94417"/>
  </p:normalViewPr>
  <p:slideViewPr>
    <p:cSldViewPr>
      <p:cViewPr>
        <p:scale>
          <a:sx n="66" d="100"/>
          <a:sy n="66" d="100"/>
        </p:scale>
        <p:origin x="-1766" y="-422"/>
      </p:cViewPr>
      <p:guideLst>
        <p:guide orient="horz" pos="2156"/>
        <p:guide pos="2878"/>
        <p:guide pos="-4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09FC3D0-1572-4F7A-8F7F-A675F7981F1D}" type="datetime1">
              <a:rPr lang="ko-KR" altLang="en-US"/>
              <a:pPr lvl="0">
                <a:defRPr lang="ko-KR" altLang="en-US"/>
              </a:pPr>
              <a:t>2017-03-16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7237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en-US" altLang="en-US"/>
              <a:pPr lvl="0">
                <a:defRPr lang="ko-KR" altLang="en-US"/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2400" y="4343400"/>
            <a:ext cx="5181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5181600"/>
            <a:ext cx="5181600" cy="457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4057CB1-EDDA-4657-BC9C-96508E2897D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9EB2B-6823-4136-A230-79B8D5B4F22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83FF61-BDD3-4960-AFEC-219EC7DC3DE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E4C74-81DF-42A7-B7D5-3A35B1C97DE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ACDF49-6896-46B3-ABF7-069B3CDD39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826F1-CC8F-48B7-890E-D9D88836C9F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B6559-D17D-4B16-A5A0-14F42965E71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BC72E-6146-46B0-9B9A-86C0E00CA3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72CA2-2089-4403-A970-C272928BC7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7BF21-63BE-4802-9960-2B7B1974996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06363C-004B-4A13-9CEE-9D40C74EFDE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4638"/>
            <a:ext cx="81534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fld id="{AFCEB75C-B87C-4ECE-86D6-732903688F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FF6600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FF6600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>
          <a:solidFill>
            <a:srgbClr val="FF660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600">
          <a:solidFill>
            <a:srgbClr val="FF6600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1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0" Type="http://schemas.openxmlformats.org/officeDocument/2006/relationships/image" Target="../media/image35.png"/><Relationship Id="rId4" Type="http://schemas.openxmlformats.org/officeDocument/2006/relationships/image" Target="../media/image33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ondada125/S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afe.naver.com/pip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rasplay.org/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1124745"/>
            <a:ext cx="8424936" cy="5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2060"/>
                </a:solidFill>
              </a:rPr>
              <a:t>스마트폰을 이용한 가전기기 제어</a:t>
            </a: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611560" y="6021288"/>
            <a:ext cx="5181600" cy="4572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종합설계제안서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788024" y="4653136"/>
            <a:ext cx="4176464" cy="864096"/>
          </a:xfrm>
        </p:spPr>
        <p:txBody>
          <a:bodyPr/>
          <a:lstStyle/>
          <a:p>
            <a:pPr>
              <a:spcBef>
                <a:spcPct val="20000"/>
              </a:spcBef>
              <a:defRPr lang="ko-KR"/>
            </a:pP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2014152047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백승범 컴퓨터 공학과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2014154043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김용휘 컴퓨터 공학과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2011151016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박우현 컴퓨터 공학과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726688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>
                <a:solidFill>
                  <a:srgbClr val="002060"/>
                </a:solidFill>
              </a:rPr>
              <a:t>Devices Control using Smart Phone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도어락</a:t>
            </a:r>
            <a:r>
              <a:rPr lang="en-US" altLang="ko-KR"/>
              <a:t>, </a:t>
            </a:r>
            <a:r>
              <a:rPr lang="ko-KR" altLang="en-US"/>
              <a:t>인체감지기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50" name="그림 61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9083" y="4399278"/>
            <a:ext cx="2052228" cy="1566685"/>
          </a:xfrm>
          <a:prstGeom prst="rect">
            <a:avLst/>
          </a:prstGeom>
        </p:spPr>
      </p:pic>
      <p:sp>
        <p:nvSpPr>
          <p:cNvPr id="6155" name="TextBox 15"/>
          <p:cNvSpPr txBox="1"/>
          <p:nvPr/>
        </p:nvSpPr>
        <p:spPr>
          <a:xfrm>
            <a:off x="4860032" y="4077072"/>
            <a:ext cx="2700300" cy="700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 dirty="0">
                <a:solidFill>
                  <a:schemeClr val="tx2"/>
                </a:solidFill>
              </a:rPr>
              <a:t>모터와 연결하여</a:t>
            </a:r>
          </a:p>
          <a:p>
            <a:pPr lvl="0" algn="ctr">
              <a:defRPr lang="ko-KR" altLang="en-US"/>
            </a:pPr>
            <a:r>
              <a:rPr lang="ko-KR" altLang="en-US" sz="2000" b="1" dirty="0">
                <a:solidFill>
                  <a:schemeClr val="tx2"/>
                </a:solidFill>
              </a:rPr>
              <a:t>잠금 장치를 제어</a:t>
            </a:r>
          </a:p>
        </p:txBody>
      </p:sp>
      <p:cxnSp>
        <p:nvCxnSpPr>
          <p:cNvPr id="6156" name="직선 화살표 연결선 6155"/>
          <p:cNvCxnSpPr/>
          <p:nvPr/>
        </p:nvCxnSpPr>
        <p:spPr>
          <a:xfrm>
            <a:off x="3823928" y="5291301"/>
            <a:ext cx="4460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157" name="TextBox 15"/>
          <p:cNvSpPr txBox="1"/>
          <p:nvPr/>
        </p:nvSpPr>
        <p:spPr>
          <a:xfrm>
            <a:off x="4337974" y="5018682"/>
            <a:ext cx="1440160" cy="54523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모터와 연결할</a:t>
            </a:r>
          </a:p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 드라이버</a:t>
            </a:r>
          </a:p>
        </p:txBody>
      </p:sp>
      <p:sp>
        <p:nvSpPr>
          <p:cNvPr id="14" name="TextBox 15"/>
          <p:cNvSpPr txBox="1"/>
          <p:nvPr/>
        </p:nvSpPr>
        <p:spPr>
          <a:xfrm>
            <a:off x="4693822" y="2578751"/>
            <a:ext cx="2204628" cy="69360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 dirty="0">
                <a:solidFill>
                  <a:schemeClr val="tx2"/>
                </a:solidFill>
              </a:rPr>
              <a:t>일반 </a:t>
            </a:r>
            <a:r>
              <a:rPr lang="ko-KR" altLang="en-US" sz="2000" b="1" dirty="0" err="1">
                <a:solidFill>
                  <a:schemeClr val="tx2"/>
                </a:solidFill>
              </a:rPr>
              <a:t>도어락과</a:t>
            </a:r>
            <a:r>
              <a:rPr lang="ko-KR" altLang="en-US" sz="2000" b="1" dirty="0">
                <a:solidFill>
                  <a:schemeClr val="tx2"/>
                </a:solidFill>
              </a:rPr>
              <a:t> 연동하여 제어</a:t>
            </a:r>
          </a:p>
        </p:txBody>
      </p:sp>
      <p:pic>
        <p:nvPicPr>
          <p:cNvPr id="15" name="Picture 2" descr="C:\Users\백승범\Desktop\asdada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553820" y="2144961"/>
            <a:ext cx="2791760" cy="1561182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사다리꼴 29"/>
          <p:cNvSpPr/>
          <p:nvPr/>
        </p:nvSpPr>
        <p:spPr>
          <a:xfrm flipV="1">
            <a:off x="5220072" y="2564904"/>
            <a:ext cx="2016224" cy="504056"/>
          </a:xfrm>
          <a:prstGeom prst="trapezoid">
            <a:avLst>
              <a:gd name="adj" fmla="val 168892"/>
            </a:avLst>
          </a:prstGeom>
          <a:solidFill>
            <a:srgbClr val="FDFDA9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웹캠을 통한 창문 열림 제어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1007604" y="5157192"/>
            <a:ext cx="6876764" cy="1008112"/>
          </a:xfrm>
          <a:prstGeom prst="rightArrow">
            <a:avLst>
              <a:gd name="adj1" fmla="val 73437"/>
              <a:gd name="adj2" fmla="val 50000"/>
            </a:avLst>
          </a:prstGeom>
          <a:solidFill>
            <a:srgbClr val="FEA1A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800" b="0" i="0" u="none">
                <a:solidFill>
                  <a:schemeClr val="tx1"/>
                </a:solidFill>
                <a:latin typeface="Arial"/>
              </a:rPr>
              <a:t>이렇게 색종이의 움직임이 인식되면 사용자에게 사진을 찍어 전송해주거나, 메세지를 보내는 등을 하게 됩니다.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223628" y="1556792"/>
            <a:ext cx="2016224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800" b="0" i="0" u="none">
                <a:solidFill>
                  <a:schemeClr val="tx1"/>
                </a:solidFill>
                <a:latin typeface="Arial"/>
              </a:rPr>
              <a:t>창문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223628" y="2060848"/>
            <a:ext cx="111612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123728" y="2204864"/>
            <a:ext cx="111612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71700" y="3212976"/>
            <a:ext cx="68407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800" b="0" i="0" u="none">
                <a:solidFill>
                  <a:schemeClr val="tx1"/>
                </a:solidFill>
                <a:latin typeface="Arial"/>
              </a:rPr>
              <a:t>웹캠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1720" y="3104964"/>
            <a:ext cx="324036" cy="108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59832" y="2348880"/>
            <a:ext cx="180020" cy="18002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99792" y="2780928"/>
            <a:ext cx="1980220" cy="61206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1500">
                <a:latin typeface="맑은 고딕"/>
                <a:ea typeface="맑은 고딕"/>
                <a:cs typeface="맑은 고딕"/>
              </a:rPr>
              <a:t>창문, 벽과 다른 색의 색종이를  붙입니다.</a:t>
            </a:r>
          </a:p>
        </p:txBody>
      </p:sp>
      <p:cxnSp>
        <p:nvCxnSpPr>
          <p:cNvPr id="18" name="꺾인 연결선 17"/>
          <p:cNvCxnSpPr>
            <a:stCxn id="17" idx="0"/>
            <a:endCxn id="16" idx="3"/>
          </p:cNvCxnSpPr>
          <p:nvPr/>
        </p:nvCxnSpPr>
        <p:spPr>
          <a:xfrm rot="5400000" flipH="1">
            <a:off x="3293858" y="2384884"/>
            <a:ext cx="342038" cy="45005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151620" y="3825044"/>
            <a:ext cx="2160240" cy="97210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500">
                <a:latin typeface="맑은 고딕"/>
                <a:ea typeface="맑은 고딕"/>
                <a:cs typeface="맑은 고딕"/>
              </a:rPr>
              <a:t>창문은 기본적으로 닫혀있는 상태이고, 창문 앞에는 웹캠이 있습니다.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220072" y="1574794"/>
            <a:ext cx="2016224" cy="5040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800" b="0" i="0" u="none">
                <a:solidFill>
                  <a:schemeClr val="tx1"/>
                </a:solidFill>
                <a:latin typeface="Arial"/>
              </a:rPr>
              <a:t>창문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220072" y="2078850"/>
            <a:ext cx="111612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28084" y="2222866"/>
            <a:ext cx="111612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868144" y="3230978"/>
            <a:ext cx="684076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800" b="0" i="0" u="none">
                <a:solidFill>
                  <a:schemeClr val="tx1"/>
                </a:solidFill>
                <a:latin typeface="Arial"/>
              </a:rPr>
              <a:t>웹캠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048164" y="3122966"/>
            <a:ext cx="324036" cy="1080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264188" y="2366882"/>
            <a:ext cx="180020" cy="180020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88732" y="2708920"/>
            <a:ext cx="2447764" cy="61206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500">
                <a:latin typeface="맑은 고딕"/>
                <a:ea typeface="맑은 고딕"/>
                <a:cs typeface="맑은 고딕"/>
              </a:rPr>
              <a:t>창문이 열리면 붙여둔 색종이도 함께 움직입니다.</a:t>
            </a:r>
          </a:p>
        </p:txBody>
      </p:sp>
      <p:cxnSp>
        <p:nvCxnSpPr>
          <p:cNvPr id="27" name="꺾인 연결선 26"/>
          <p:cNvCxnSpPr>
            <a:stCxn id="26" idx="0"/>
            <a:endCxn id="25" idx="3"/>
          </p:cNvCxnSpPr>
          <p:nvPr/>
        </p:nvCxnSpPr>
        <p:spPr>
          <a:xfrm rot="5400000" flipH="1">
            <a:off x="7002397" y="1898703"/>
            <a:ext cx="252028" cy="1368406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148064" y="3825044"/>
            <a:ext cx="2160240" cy="11881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  <a:prstDash val="solid"/>
          </a:ln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500">
                <a:latin typeface="맑은 고딕"/>
                <a:ea typeface="맑은 고딕"/>
                <a:cs typeface="맑은 고딕"/>
              </a:rPr>
              <a:t>창문이 열리면</a:t>
            </a:r>
          </a:p>
          <a:p>
            <a:pPr algn="ctr">
              <a:defRPr lang="ko-KR" altLang="en-US"/>
            </a:pPr>
            <a:r>
              <a:rPr lang="en-US" altLang="ko-KR" sz="1500">
                <a:latin typeface="맑은 고딕"/>
                <a:ea typeface="맑은 고딕"/>
                <a:cs typeface="맑은 고딕"/>
              </a:rPr>
              <a:t>CamShift </a:t>
            </a:r>
            <a:r>
              <a:rPr lang="ko-KR" altLang="en-US" sz="1500">
                <a:latin typeface="맑은 고딕"/>
                <a:ea typeface="맑은 고딕"/>
                <a:cs typeface="맑은 고딕"/>
              </a:rPr>
              <a:t>함수에 의해</a:t>
            </a:r>
          </a:p>
          <a:p>
            <a:pPr algn="ctr">
              <a:defRPr lang="ko-KR" altLang="en-US"/>
            </a:pPr>
            <a:r>
              <a:rPr lang="ko-KR" altLang="en-US" sz="1500">
                <a:latin typeface="맑은 고딕"/>
                <a:ea typeface="맑은 고딕"/>
                <a:cs typeface="맑은 고딕"/>
              </a:rPr>
              <a:t>색종이의 움직임이 인식되어 창문의 열림을 알게됩니다.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1229640" y="2764556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4066" y="5459298"/>
            <a:ext cx="2988332" cy="636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검출 된 창문의 중심점과</a:t>
            </a:r>
          </a:p>
          <a:p>
            <a:pPr lvl="0">
              <a:defRPr lang="ko-KR" altLang="en-US"/>
            </a:pPr>
            <a:r>
              <a:rPr lang="en-US" altLang="ko-KR"/>
              <a:t>   X, Y</a:t>
            </a:r>
            <a:r>
              <a:rPr lang="ko-KR" altLang="en-US"/>
              <a:t>좌표 값을 추출 </a:t>
            </a:r>
          </a:p>
        </p:txBody>
      </p:sp>
      <p:sp>
        <p:nvSpPr>
          <p:cNvPr id="7" name="액자 6"/>
          <p:cNvSpPr/>
          <p:nvPr/>
        </p:nvSpPr>
        <p:spPr>
          <a:xfrm>
            <a:off x="5352098" y="2903014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03626" y="5125740"/>
            <a:ext cx="2556284" cy="640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/>
              <a:t>화면을 역투영하여 </a:t>
            </a:r>
          </a:p>
          <a:p>
            <a:pPr algn="ctr">
              <a:defRPr lang="ko-KR" altLang="en-US"/>
            </a:pPr>
            <a:r>
              <a:rPr lang="ko-KR" altLang="en-US" dirty="0"/>
              <a:t>창문의 윈도우를 검출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7657975" y="5017728"/>
            <a:ext cx="108012" cy="108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11" name="직선 화살표 연결선 10"/>
          <p:cNvCxnSpPr/>
          <p:nvPr/>
        </p:nvCxnSpPr>
        <p:spPr>
          <a:xfrm flipH="1" flipV="1">
            <a:off x="5208082" y="2758998"/>
            <a:ext cx="154240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14" name="직선 화살표 연결선 13"/>
          <p:cNvCxnSpPr/>
          <p:nvPr/>
        </p:nvCxnSpPr>
        <p:spPr>
          <a:xfrm flipV="1">
            <a:off x="7656354" y="2758998"/>
            <a:ext cx="180020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16" name="직선 화살표 연결선 15"/>
          <p:cNvCxnSpPr/>
          <p:nvPr/>
        </p:nvCxnSpPr>
        <p:spPr>
          <a:xfrm flipH="1">
            <a:off x="5208082" y="5027250"/>
            <a:ext cx="144016" cy="108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458826" y="5081256"/>
            <a:ext cx="81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x1,y1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7640878" y="5156186"/>
            <a:ext cx="811324" cy="3581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x2,y2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847130" y="2461674"/>
            <a:ext cx="811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x3,y3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447046" y="2429408"/>
            <a:ext cx="811324" cy="360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x4,y4</a:t>
            </a:r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513959" y="2893492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389880" y="2760184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웹캠을 통한 창문 열림 제어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1236212" y="1708236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6452" y="1706904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4868008" y="1700808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28248" y="1700808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3951058"/>
            <a:ext cx="2556284" cy="90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획득된 프레임을 </a:t>
            </a:r>
            <a:r>
              <a:rPr lang="en-US" altLang="ko-KR"/>
              <a:t>RGB</a:t>
            </a:r>
            <a:r>
              <a:rPr lang="ko-KR" altLang="en-US"/>
              <a:t>컬러로 변환하여 빨간색 영역을 지정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144372" y="1708236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7280276" y="3832472"/>
            <a:ext cx="7920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15" name="직선 화살표 연결선 14"/>
          <p:cNvCxnSpPr/>
          <p:nvPr/>
        </p:nvCxnSpPr>
        <p:spPr>
          <a:xfrm>
            <a:off x="8301814" y="3843046"/>
            <a:ext cx="108012" cy="108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8072364" y="3951058"/>
            <a:ext cx="792088" cy="367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x2,y2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60196" y="3974754"/>
            <a:ext cx="945721" cy="366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/>
              <a:t>X2’,y2’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60180" y="4360801"/>
            <a:ext cx="3788247" cy="643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창문에서 지정된 초기값이 변하면 외부에서 침입했다는 것으로 인식 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웹캠을 통한 창문 열림 제어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액자 4"/>
          <p:cNvSpPr/>
          <p:nvPr/>
        </p:nvSpPr>
        <p:spPr>
          <a:xfrm>
            <a:off x="1236212" y="1564220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96452" y="1562888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액자 6"/>
          <p:cNvSpPr/>
          <p:nvPr/>
        </p:nvSpPr>
        <p:spPr>
          <a:xfrm>
            <a:off x="4868008" y="1556792"/>
            <a:ext cx="2304256" cy="2124236"/>
          </a:xfrm>
          <a:prstGeom prst="frame">
            <a:avLst>
              <a:gd name="adj1" fmla="val 6192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028248" y="1556792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15616" y="3903765"/>
            <a:ext cx="2556284" cy="641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기본적으로 닫혀있는</a:t>
            </a:r>
          </a:p>
          <a:p>
            <a:pPr algn="ctr">
              <a:defRPr lang="ko-KR" altLang="en-US"/>
            </a:pPr>
            <a:r>
              <a:rPr lang="ko-KR" altLang="en-US"/>
              <a:t>창문의 외곽선 검출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8144372" y="1564220"/>
            <a:ext cx="144016" cy="212423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52020" y="3906214"/>
            <a:ext cx="3788247" cy="64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외부에서 침입 등의 경우로 창문이 열릴 경우 움직임을 포착</a:t>
            </a:r>
          </a:p>
        </p:txBody>
      </p:sp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창문, 움직임 포착</a:t>
            </a:r>
          </a:p>
        </p:txBody>
      </p:sp>
      <p:sp>
        <p:nvSpPr>
          <p:cNvPr id="22" name="왼쪽 화살표 21"/>
          <p:cNvSpPr/>
          <p:nvPr/>
        </p:nvSpPr>
        <p:spPr>
          <a:xfrm>
            <a:off x="7416316" y="2420888"/>
            <a:ext cx="468052" cy="36004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915816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구성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131840" y="1860025"/>
          <a:ext cx="2811780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7624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도어락</a:t>
                      </a: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작동 버튼</a:t>
                      </a: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나가기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35495" y="1484784"/>
          <a:ext cx="792088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447" y="3032956"/>
          <a:ext cx="122413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</a:tblGrid>
              <a:tr h="4132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올림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54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내림</a:t>
                      </a:r>
                    </a:p>
                  </a:txBody>
                  <a:tcPr/>
                </a:tc>
              </a:tr>
              <a:tr h="4054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자동제어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164288" y="1617361"/>
          <a:ext cx="90010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676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128284" y="2672916"/>
          <a:ext cx="852229" cy="212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229"/>
              </a:tblGrid>
              <a:tr h="4200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  <a:tr h="6438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웹캠 켜짐</a:t>
                      </a:r>
                    </a:p>
                  </a:txBody>
                  <a:tcPr/>
                </a:tc>
              </a:tr>
              <a:tr h="6438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웹캠 꺼짐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>
            <a:off x="1920939" y="1851602"/>
            <a:ext cx="972108" cy="350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>
          <a:xfrm>
            <a:off x="1920939" y="3507786"/>
            <a:ext cx="9721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직선 화살표 연결선 23"/>
          <p:cNvCxnSpPr>
            <a:endCxn id="12" idx="1"/>
          </p:cNvCxnSpPr>
          <p:nvPr/>
        </p:nvCxnSpPr>
        <p:spPr>
          <a:xfrm flipV="1">
            <a:off x="6228184" y="1985026"/>
            <a:ext cx="936104" cy="291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직선 화살표 연결선 24"/>
          <p:cNvCxnSpPr/>
          <p:nvPr/>
        </p:nvCxnSpPr>
        <p:spPr>
          <a:xfrm>
            <a:off x="6228184" y="3501008"/>
            <a:ext cx="7920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1840" y="1604341"/>
            <a:ext cx="2808312" cy="247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48064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161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299700" y="1822588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조절 버튼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8382" y="1844214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9612" y="5639771"/>
            <a:ext cx="2556284" cy="576064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76393" y="1847791"/>
          <a:ext cx="828092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</a:tblGrid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69241" y="3068350"/>
          <a:ext cx="822377" cy="12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77"/>
              </a:tblGrid>
              <a:tr h="43760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92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/>
                </a:tc>
              </a:tr>
              <a:tr h="4292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설정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375756" y="3140968"/>
          <a:ext cx="837514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5281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132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411760" y="1880828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위로 구부러진 화살표 14"/>
          <p:cNvSpPr/>
          <p:nvPr/>
        </p:nvSpPr>
        <p:spPr>
          <a:xfrm rot="16200000">
            <a:off x="1671760" y="3551861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위로 구부러진 화살표 20"/>
          <p:cNvSpPr/>
          <p:nvPr/>
        </p:nvSpPr>
        <p:spPr>
          <a:xfrm rot="16200000">
            <a:off x="1671760" y="231859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위로 구부러진 화살표 22"/>
          <p:cNvSpPr/>
          <p:nvPr/>
        </p:nvSpPr>
        <p:spPr>
          <a:xfrm rot="16200000">
            <a:off x="3075743" y="2302908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위로 구부러진 화살표 23"/>
          <p:cNvSpPr/>
          <p:nvPr/>
        </p:nvSpPr>
        <p:spPr>
          <a:xfrm rot="16200000">
            <a:off x="3061393" y="3571129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783051" y="1838940"/>
          <a:ext cx="837514" cy="123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787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5127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768244" y="3136365"/>
          <a:ext cx="864096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6"/>
              </a:tblGrid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5" name="위로 구부러진 화살표 34"/>
          <p:cNvSpPr/>
          <p:nvPr/>
        </p:nvSpPr>
        <p:spPr>
          <a:xfrm rot="16200000">
            <a:off x="7528683" y="222440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6" name="위로 구부러진 화살표 35"/>
          <p:cNvSpPr/>
          <p:nvPr/>
        </p:nvSpPr>
        <p:spPr>
          <a:xfrm rot="16200000">
            <a:off x="7513103" y="3567136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2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6562" y="1573829"/>
            <a:ext cx="2771923" cy="247261"/>
          </a:xfrm>
          <a:prstGeom prst="rect">
            <a:avLst/>
          </a:prstGeom>
          <a:noFill/>
        </p:spPr>
      </p:pic>
      <p:pic>
        <p:nvPicPr>
          <p:cNvPr id="40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484" y="1570785"/>
            <a:ext cx="2849113" cy="247261"/>
          </a:xfrm>
          <a:prstGeom prst="rect">
            <a:avLst/>
          </a:prstGeom>
          <a:noFill/>
        </p:spPr>
      </p:pic>
      <p:sp>
        <p:nvSpPr>
          <p:cNvPr id="16" name="왼쪽 화살표 15"/>
          <p:cNvSpPr/>
          <p:nvPr/>
        </p:nvSpPr>
        <p:spPr>
          <a:xfrm>
            <a:off x="3963489" y="2187127"/>
            <a:ext cx="1124535" cy="2201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39953" y="2519160"/>
            <a:ext cx="1080120" cy="2369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3471786" y="2756084"/>
            <a:ext cx="884190" cy="24086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2" name="구부러진 연결선 51"/>
          <p:cNvCxnSpPr/>
          <p:nvPr/>
        </p:nvCxnSpPr>
        <p:spPr>
          <a:xfrm rot="10800000">
            <a:off x="4580013" y="2005756"/>
            <a:ext cx="972108" cy="2682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039953" y="1821090"/>
            <a:ext cx="676063" cy="3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19972" y="2821014"/>
            <a:ext cx="676063" cy="35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</a:p>
        </p:txBody>
      </p:sp>
      <p:pic>
        <p:nvPicPr>
          <p:cNvPr id="4099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36096" y="5625244"/>
            <a:ext cx="2556284" cy="5760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254352" y="1458159"/>
            <a:ext cx="3240360" cy="4968553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외출 시 상태확인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490336" y="1890208"/>
          <a:ext cx="2808312" cy="4401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4156"/>
                <a:gridCol w="1404156"/>
              </a:tblGrid>
              <a:tr h="126932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전등</a:t>
                      </a:r>
                      <a:endParaRPr lang="en-US" altLang="ko-KR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도어락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작동 버튼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 뷰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08004" y="5697252"/>
            <a:ext cx="2628292" cy="576064"/>
          </a:xfrm>
          <a:prstGeom prst="rect">
            <a:avLst/>
          </a:prstGeom>
          <a:noFill/>
        </p:spPr>
      </p:pic>
      <p:cxnSp>
        <p:nvCxnSpPr>
          <p:cNvPr id="16" name="직선 화살표 연결선 15"/>
          <p:cNvCxnSpPr/>
          <p:nvPr/>
        </p:nvCxnSpPr>
        <p:spPr>
          <a:xfrm>
            <a:off x="3914272" y="2526386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모서리가 둥근 직사각형 17"/>
          <p:cNvSpPr/>
          <p:nvPr/>
        </p:nvSpPr>
        <p:spPr>
          <a:xfrm>
            <a:off x="3142266" y="2315337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켜짐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90736" y="2312876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꺼짐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442664" y="252392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02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94758" y="1674184"/>
            <a:ext cx="2809447" cy="240569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1047907" y="2924339"/>
            <a:ext cx="2522259" cy="96136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외출 시 켜놓고 간 가전기기의 상태를 체크해서</a:t>
            </a:r>
            <a:r>
              <a:rPr lang="en-US" altLang="ko-KR"/>
              <a:t> off</a:t>
            </a:r>
          </a:p>
        </p:txBody>
      </p:sp>
      <p:sp>
        <p:nvSpPr>
          <p:cNvPr id="8" name="위로 구부러진 화살표 7"/>
          <p:cNvSpPr/>
          <p:nvPr/>
        </p:nvSpPr>
        <p:spPr>
          <a:xfrm rot="5400000">
            <a:off x="3484345" y="2889587"/>
            <a:ext cx="1296144" cy="8801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수행 시나리오</a:t>
            </a:r>
          </a:p>
        </p:txBody>
      </p:sp>
      <p:pic>
        <p:nvPicPr>
          <p:cNvPr id="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1738620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오른쪽 화살표 4"/>
          <p:cNvSpPr/>
          <p:nvPr/>
        </p:nvSpPr>
        <p:spPr>
          <a:xfrm>
            <a:off x="1981639" y="2446500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2108" y="3645023"/>
            <a:ext cx="1128076" cy="29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70102" y="1987570"/>
          <a:ext cx="792088" cy="12961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5357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밝음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212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212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99083" y="2024844"/>
            <a:ext cx="1556793" cy="3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꺼짐으로 터치</a:t>
            </a:r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0663" y="1792905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 sz="1600"/>
              <a:t>명령을 수신</a:t>
            </a:r>
          </a:p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수신한 명령어에 따른 명령 실행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39421" y="3382257"/>
            <a:ext cx="1128076" cy="29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</a:p>
        </p:txBody>
      </p:sp>
      <p:pic>
        <p:nvPicPr>
          <p:cNvPr id="2050" name="Picture 2" descr="C:\Users\백승범\Desktop\말똥가리\전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84459" y="1789079"/>
            <a:ext cx="991397" cy="1593178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전구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9928" y="4317844"/>
            <a:ext cx="784225" cy="12954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891629" y="2735102"/>
            <a:ext cx="1466784" cy="5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꺼지는</a:t>
            </a:r>
          </a:p>
          <a:p>
            <a:pPr algn="ctr">
              <a:defRPr lang="ko-KR" altLang="en-US"/>
            </a:pPr>
            <a:r>
              <a:rPr lang="ko-KR" altLang="en-US" sz="1600" b="1"/>
              <a:t>명령을 송신</a:t>
            </a:r>
          </a:p>
        </p:txBody>
      </p:sp>
      <p:sp>
        <p:nvSpPr>
          <p:cNvPr id="24" name="TextBox 36"/>
          <p:cNvSpPr txBox="1">
            <a:spLocks noChangeArrowheads="1"/>
          </p:cNvSpPr>
          <p:nvPr/>
        </p:nvSpPr>
        <p:spPr>
          <a:xfrm>
            <a:off x="3579207" y="291373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9" name="직사각형 18"/>
          <p:cNvSpPr/>
          <p:nvPr/>
        </p:nvSpPr>
        <p:spPr>
          <a:xfrm>
            <a:off x="5709285" y="1940243"/>
            <a:ext cx="114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명령 실행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690234" y="2801407"/>
            <a:ext cx="1421131" cy="35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전등을 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9785" y="4780878"/>
            <a:ext cx="136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전등이 꺼짐</a:t>
            </a:r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93516" y="4285746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전등이 꺼졌다는</a:t>
            </a:r>
          </a:p>
          <a:p>
            <a:pPr algn="ctr">
              <a:defRPr lang="ko-KR"/>
            </a:pPr>
            <a:r>
              <a:rPr lang="ko-KR" altLang="en-US" sz="1600"/>
              <a:t>정보를 송신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139952" y="5851037"/>
            <a:ext cx="112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</a:p>
        </p:txBody>
      </p:sp>
      <p:cxnSp>
        <p:nvCxnSpPr>
          <p:cNvPr id="2049" name="구부러진 연결선 2048"/>
          <p:cNvCxnSpPr>
            <a:stCxn id="13" idx="3"/>
          </p:cNvCxnSpPr>
          <p:nvPr/>
        </p:nvCxnSpPr>
        <p:spPr>
          <a:xfrm flipV="1">
            <a:off x="5551250" y="2384575"/>
            <a:ext cx="1733209" cy="1698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" name="TextBox 36"/>
          <p:cNvSpPr txBox="1">
            <a:spLocks noChangeArrowheads="1"/>
          </p:cNvSpPr>
          <p:nvPr/>
        </p:nvSpPr>
        <p:spPr>
          <a:xfrm>
            <a:off x="3943649" y="516897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2107662" y="4773206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40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4066781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" name="TextBox 40"/>
          <p:cNvSpPr txBox="1"/>
          <p:nvPr/>
        </p:nvSpPr>
        <p:spPr>
          <a:xfrm>
            <a:off x="802108" y="5939661"/>
            <a:ext cx="1128076" cy="29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970102" y="4315373"/>
          <a:ext cx="792088" cy="13032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60692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밝음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4212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2128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꺼짐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031832" y="3917627"/>
            <a:ext cx="159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꺼졌다는</a:t>
            </a:r>
          </a:p>
          <a:p>
            <a:pPr algn="ctr">
              <a:defRPr lang="ko-KR" altLang="en-US"/>
            </a:pPr>
            <a:r>
              <a:rPr lang="ko-KR" altLang="en-US" sz="1600" b="1"/>
              <a:t>정보를 수신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43708" y="5070591"/>
            <a:ext cx="1709754" cy="1071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최근의 명령이</a:t>
            </a:r>
          </a:p>
          <a:p>
            <a:pPr algn="ctr">
              <a:defRPr lang="ko-KR" altLang="en-US"/>
            </a:pPr>
            <a:r>
              <a:rPr lang="ko-KR" altLang="en-US" sz="1600" b="1"/>
              <a:t>수신되었다는 것을 토스트 메시지로 표현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</a:p>
        </p:txBody>
      </p:sp>
      <p:pic>
        <p:nvPicPr>
          <p:cNvPr id="5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038" y="2896167"/>
            <a:ext cx="1523831" cy="152410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오른쪽 화살표 5"/>
          <p:cNvSpPr/>
          <p:nvPr/>
        </p:nvSpPr>
        <p:spPr>
          <a:xfrm>
            <a:off x="2015872" y="3368917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2195735" y="3880223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2874432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/>
              <a:t>해당 명령어와</a:t>
            </a:r>
          </a:p>
          <a:p>
            <a:pPr algn="ctr">
              <a:defRPr lang="ko-KR"/>
            </a:pPr>
            <a:r>
              <a:rPr lang="ko-KR" altLang="en-US"/>
              <a:t>맞는 기능 실행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5877170" y="3584817"/>
            <a:ext cx="648494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TextBox 36"/>
          <p:cNvSpPr txBox="1">
            <a:spLocks noChangeArrowheads="1"/>
          </p:cNvSpPr>
          <p:nvPr/>
        </p:nvSpPr>
        <p:spPr>
          <a:xfrm>
            <a:off x="3752432" y="3893211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6" name="TextBox 15"/>
          <p:cNvSpPr txBox="1"/>
          <p:nvPr/>
        </p:nvSpPr>
        <p:spPr>
          <a:xfrm>
            <a:off x="893101" y="2349354"/>
            <a:ext cx="113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스마트폰 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1368" y="2763171"/>
            <a:ext cx="1328697" cy="511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입력에  따른</a:t>
            </a:r>
          </a:p>
          <a:p>
            <a:pPr lvl="0">
              <a:defRPr lang="ko-KR" altLang="en-US"/>
            </a:pPr>
            <a:r>
              <a:rPr lang="ko-KR" altLang="en-US" sz="1400" b="1"/>
              <a:t>명령어 전달</a:t>
            </a:r>
          </a:p>
        </p:txBody>
      </p:sp>
      <p:pic>
        <p:nvPicPr>
          <p:cNvPr id="22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649413" y="2822292"/>
            <a:ext cx="1195249" cy="806708"/>
          </a:xfrm>
          <a:prstGeom prst="rect">
            <a:avLst/>
          </a:prstGeom>
          <a:noFill/>
        </p:spPr>
      </p:pic>
      <p:pic>
        <p:nvPicPr>
          <p:cNvPr id="25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643439" y="3629000"/>
            <a:ext cx="700869" cy="98513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1907704" y="4170868"/>
            <a:ext cx="1580186" cy="72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명령 실행</a:t>
            </a:r>
            <a:r>
              <a:rPr lang="en-US" altLang="ko-KR" sz="1400" b="1"/>
              <a:t> </a:t>
            </a:r>
            <a:r>
              <a:rPr lang="ko-KR" altLang="en-US" sz="1400" b="1"/>
              <a:t>여부  및 </a:t>
            </a:r>
          </a:p>
          <a:p>
            <a:pPr lvl="0" algn="ctr">
              <a:defRPr lang="ko-KR" altLang="en-US"/>
            </a:pPr>
            <a:r>
              <a:rPr lang="ko-KR" altLang="en-US" sz="1400" b="1"/>
              <a:t>사진 전송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3915" y="4540200"/>
            <a:ext cx="1128076" cy="29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04962" y="4458752"/>
            <a:ext cx="1128076" cy="29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</a:p>
        </p:txBody>
      </p:sp>
      <p:pic>
        <p:nvPicPr>
          <p:cNvPr id="36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308304" y="3645024"/>
            <a:ext cx="792088" cy="982084"/>
          </a:xfrm>
          <a:prstGeom prst="rect">
            <a:avLst/>
          </a:prstGeom>
          <a:noFill/>
        </p:spPr>
      </p:pic>
      <p:pic>
        <p:nvPicPr>
          <p:cNvPr id="37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8100391" y="3645024"/>
            <a:ext cx="936103" cy="972108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857390" y="2816932"/>
            <a:ext cx="1179105" cy="817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목차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213176"/>
          </a:xfrm>
        </p:spPr>
        <p:txBody>
          <a:bodyPr/>
          <a:lstStyle/>
          <a:p>
            <a:pPr marL="514350" indent="-51435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1. 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지난 발표에서의 지적사항 및 답변</a:t>
            </a:r>
          </a:p>
          <a:p>
            <a:pPr marL="514350" indent="-51435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개요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개발 배경, 개발 내용</a:t>
            </a:r>
          </a:p>
          <a:p>
            <a:pPr marL="0" indent="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개발구조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전채적 구조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하드웨어</a:t>
            </a:r>
          </a:p>
          <a:p>
            <a:pPr marL="0" indent="0">
              <a:buNone/>
              <a:defRPr lang="ko-KR" altLang="en-US"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카메라와 초음파 센서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전등과 커튼</a:t>
            </a:r>
          </a:p>
          <a:p>
            <a:pPr marL="0" indent="0">
              <a:buNone/>
              <a:defRPr lang="ko-KR" altLang="en-US"/>
            </a:pP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- 도어락과 모터드라이버, 환경설정</a:t>
            </a:r>
          </a:p>
          <a:p>
            <a:pPr marL="0" indent="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컨트롤 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-초음파 감지방법</a:t>
            </a: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-UI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구성, 조절버튼, -외출시 상태확인</a:t>
            </a: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시스템 시나리오, 서버구조</a:t>
            </a:r>
          </a:p>
          <a:p>
            <a:pPr marL="0" indent="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5.API, 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함수 및 알고리즘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유스케이스 다이어그램, 카메라 작동 알고리즘, 커튼제어 알고리즘</a:t>
            </a: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커튼, 조명, 도어락, 사진촬영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 API</a:t>
            </a: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토스트 메시지 출력, 작동시 제어의 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버튼 객체 생성</a:t>
            </a: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하드웨어 부품구조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 스펙, 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(개발 환경)</a:t>
            </a: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개발방법, 데모세트장 구조</a:t>
            </a:r>
          </a:p>
          <a:p>
            <a:pPr marL="0" indent="0">
              <a:buNone/>
              <a:defRPr lang="ko-KR" altLang="en-US"/>
            </a:pP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</a:rPr>
              <a:t>6.</a:t>
            </a:r>
            <a:r>
              <a:rPr lang="ko-KR" altLang="en-US" sz="2000" b="1">
                <a:solidFill>
                  <a:schemeClr val="accent2">
                    <a:lumMod val="75000"/>
                  </a:schemeClr>
                </a:solidFill>
              </a:rPr>
              <a:t>개발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업무분담, 개발일정, 참고문헌</a:t>
            </a:r>
          </a:p>
          <a:p>
            <a:pPr marL="0" indent="0">
              <a:buNone/>
              <a:defRPr lang="ko-KR" altLang="en-US"/>
            </a:pP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유스케이스 다이어그램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07704" y="1520788"/>
            <a:ext cx="6696744" cy="46805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31740" y="3609020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웹서버 접속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827584" y="3140968"/>
            <a:ext cx="756084" cy="1584176"/>
            <a:chOff x="1007604" y="3140968"/>
            <a:chExt cx="756084" cy="1584176"/>
          </a:xfrm>
        </p:grpSpPr>
        <p:grpSp>
          <p:nvGrpSpPr>
            <p:cNvPr id="12" name="그룹 11"/>
            <p:cNvGrpSpPr/>
            <p:nvPr/>
          </p:nvGrpSpPr>
          <p:grpSpPr>
            <a:xfrm>
              <a:off x="1079612" y="3140968"/>
              <a:ext cx="648072" cy="1188132"/>
              <a:chOff x="899592" y="1700808"/>
              <a:chExt cx="396044" cy="72008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71600" y="1700807"/>
                <a:ext cx="252027" cy="25202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lstStyle/>
              <a:p>
                <a:pPr marL="0" indent="0" algn="l" defTabSz="858145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07604" y="1952835"/>
                <a:ext cx="180020" cy="2880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lstStyle/>
              <a:p>
                <a:pPr marL="0" indent="0" algn="l" defTabSz="858145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 rot="5400000">
                <a:off x="863588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9" name="직선 연결선 8"/>
              <p:cNvCxnSpPr/>
              <p:nvPr/>
            </p:nvCxnSpPr>
            <p:spPr>
              <a:xfrm rot="16200000" flipH="1">
                <a:off x="1151620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0" name="직선 연결선 9"/>
              <p:cNvCxnSpPr/>
              <p:nvPr/>
            </p:nvCxnSpPr>
            <p:spPr>
              <a:xfrm rot="16200000" flipH="1">
                <a:off x="91759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1" name="직선 연결선 10"/>
              <p:cNvCxnSpPr/>
              <p:nvPr/>
            </p:nvCxnSpPr>
            <p:spPr>
              <a:xfrm rot="16200000" flipH="1">
                <a:off x="109761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22" name="TextBox 21"/>
            <p:cNvSpPr txBox="1"/>
            <p:nvPr/>
          </p:nvSpPr>
          <p:spPr>
            <a:xfrm>
              <a:off x="1007604" y="4365104"/>
              <a:ext cx="756084" cy="360040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ko-KR" altLang="en-US" sz="1500">
                  <a:latin typeface="맑은 고딕"/>
                  <a:ea typeface="맑은 고딕"/>
                  <a:cs typeface="맑은 고딕"/>
                </a:rPr>
                <a:t>사용자</a:t>
              </a:r>
            </a:p>
          </p:txBody>
        </p:sp>
      </p:grpSp>
      <p:sp>
        <p:nvSpPr>
          <p:cNvPr id="25" name="타원 24"/>
          <p:cNvSpPr/>
          <p:nvPr/>
        </p:nvSpPr>
        <p:spPr>
          <a:xfrm>
            <a:off x="2591780" y="2024844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제어</a:t>
            </a:r>
          </a:p>
        </p:txBody>
      </p:sp>
      <p:sp>
        <p:nvSpPr>
          <p:cNvPr id="26" name="타원 25"/>
          <p:cNvSpPr/>
          <p:nvPr/>
        </p:nvSpPr>
        <p:spPr>
          <a:xfrm>
            <a:off x="2789801" y="5121189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제어</a:t>
            </a:r>
          </a:p>
        </p:txBody>
      </p:sp>
      <p:sp>
        <p:nvSpPr>
          <p:cNvPr id="27" name="타원 26"/>
          <p:cNvSpPr/>
          <p:nvPr/>
        </p:nvSpPr>
        <p:spPr>
          <a:xfrm>
            <a:off x="3977934" y="432910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제어</a:t>
            </a:r>
          </a:p>
        </p:txBody>
      </p:sp>
      <p:cxnSp>
        <p:nvCxnSpPr>
          <p:cNvPr id="29" name="직선 연결선 28"/>
          <p:cNvCxnSpPr>
            <a:endCxn id="21" idx="2"/>
          </p:cNvCxnSpPr>
          <p:nvPr/>
        </p:nvCxnSpPr>
        <p:spPr>
          <a:xfrm>
            <a:off x="1619672" y="3825044"/>
            <a:ext cx="612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0" name="타원 29"/>
          <p:cNvSpPr/>
          <p:nvPr/>
        </p:nvSpPr>
        <p:spPr>
          <a:xfrm>
            <a:off x="4716016" y="2240868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해제</a:t>
            </a:r>
          </a:p>
        </p:txBody>
      </p:sp>
      <p:sp>
        <p:nvSpPr>
          <p:cNvPr id="31" name="타원 30"/>
          <p:cNvSpPr/>
          <p:nvPr/>
        </p:nvSpPr>
        <p:spPr>
          <a:xfrm>
            <a:off x="4680012" y="1664804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잠금</a:t>
            </a:r>
          </a:p>
        </p:txBody>
      </p:sp>
      <p:cxnSp>
        <p:nvCxnSpPr>
          <p:cNvPr id="34" name="직선 화살표 연결선 33"/>
          <p:cNvCxnSpPr>
            <a:stCxn id="31" idx="2"/>
            <a:endCxn id="25" idx="7"/>
          </p:cNvCxnSpPr>
          <p:nvPr/>
        </p:nvCxnSpPr>
        <p:spPr>
          <a:xfrm rot="10800000" flipV="1">
            <a:off x="3790302" y="1880828"/>
            <a:ext cx="889710" cy="207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5" name="직선 화살표 연결선 34"/>
          <p:cNvCxnSpPr>
            <a:stCxn id="30" idx="2"/>
            <a:endCxn id="25" idx="6"/>
          </p:cNvCxnSpPr>
          <p:nvPr/>
        </p:nvCxnSpPr>
        <p:spPr>
          <a:xfrm rot="10800000">
            <a:off x="3995936" y="2240868"/>
            <a:ext cx="72008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36" name="타원 35"/>
          <p:cNvSpPr/>
          <p:nvPr/>
        </p:nvSpPr>
        <p:spPr>
          <a:xfrm>
            <a:off x="6570223" y="3897052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8018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내림</a:t>
            </a:r>
          </a:p>
        </p:txBody>
      </p:sp>
      <p:sp>
        <p:nvSpPr>
          <p:cNvPr id="37" name="타원 36"/>
          <p:cNvSpPr/>
          <p:nvPr/>
        </p:nvSpPr>
        <p:spPr>
          <a:xfrm>
            <a:off x="6534218" y="4365105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5580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올림</a:t>
            </a:r>
          </a:p>
        </p:txBody>
      </p:sp>
      <p:cxnSp>
        <p:nvCxnSpPr>
          <p:cNvPr id="38" name="직선 화살표 연결선 37"/>
          <p:cNvCxnSpPr>
            <a:stCxn id="37" idx="2"/>
            <a:endCxn id="27" idx="6"/>
          </p:cNvCxnSpPr>
          <p:nvPr/>
        </p:nvCxnSpPr>
        <p:spPr>
          <a:xfrm rot="10800000">
            <a:off x="5166065" y="4545125"/>
            <a:ext cx="1368153" cy="360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9" name="직선 화살표 연결선 38"/>
          <p:cNvCxnSpPr>
            <a:stCxn id="36" idx="2"/>
            <a:endCxn id="27" idx="7"/>
          </p:cNvCxnSpPr>
          <p:nvPr/>
        </p:nvCxnSpPr>
        <p:spPr>
          <a:xfrm rot="10800000" flipV="1">
            <a:off x="4992067" y="4113077"/>
            <a:ext cx="1578155" cy="279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44" name="타원 43"/>
          <p:cNvSpPr/>
          <p:nvPr/>
        </p:nvSpPr>
        <p:spPr>
          <a:xfrm>
            <a:off x="4698014" y="504918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5580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끄기</a:t>
            </a:r>
          </a:p>
        </p:txBody>
      </p:sp>
      <p:sp>
        <p:nvSpPr>
          <p:cNvPr id="45" name="타원 44"/>
          <p:cNvSpPr/>
          <p:nvPr/>
        </p:nvSpPr>
        <p:spPr>
          <a:xfrm>
            <a:off x="4301970" y="5553237"/>
            <a:ext cx="1476164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3218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밝기 조절 및 켜기</a:t>
            </a:r>
          </a:p>
        </p:txBody>
      </p:sp>
      <p:cxnSp>
        <p:nvCxnSpPr>
          <p:cNvPr id="46" name="직선 화살표 연결선 45"/>
          <p:cNvCxnSpPr>
            <a:stCxn id="45" idx="2"/>
            <a:endCxn id="26" idx="5"/>
          </p:cNvCxnSpPr>
          <p:nvPr/>
        </p:nvCxnSpPr>
        <p:spPr>
          <a:xfrm rot="10800000">
            <a:off x="3803935" y="5489965"/>
            <a:ext cx="498035" cy="279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7" name="직선 화살표 연결선 46"/>
          <p:cNvCxnSpPr>
            <a:stCxn id="44" idx="2"/>
            <a:endCxn id="26" idx="6"/>
          </p:cNvCxnSpPr>
          <p:nvPr/>
        </p:nvCxnSpPr>
        <p:spPr>
          <a:xfrm rot="10800000" flipV="1">
            <a:off x="3977932" y="5265205"/>
            <a:ext cx="720081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8" name="직선 화살표 연결선 47"/>
          <p:cNvCxnSpPr>
            <a:stCxn id="21" idx="0"/>
            <a:endCxn id="25" idx="2"/>
          </p:cNvCxnSpPr>
          <p:nvPr/>
        </p:nvCxnSpPr>
        <p:spPr>
          <a:xfrm rot="16200000" flipV="1">
            <a:off x="2078723" y="2753925"/>
            <a:ext cx="1368152" cy="3420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0" name="직선 화살표 연결선 49"/>
          <p:cNvCxnSpPr>
            <a:stCxn id="21" idx="5"/>
            <a:endCxn id="27" idx="2"/>
          </p:cNvCxnSpPr>
          <p:nvPr/>
        </p:nvCxnSpPr>
        <p:spPr>
          <a:xfrm rot="16200000" flipH="1">
            <a:off x="3420434" y="3987623"/>
            <a:ext cx="567328" cy="547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1" name="직선 화살표 연결선 50"/>
          <p:cNvCxnSpPr>
            <a:stCxn id="21" idx="4"/>
            <a:endCxn id="26" idx="2"/>
          </p:cNvCxnSpPr>
          <p:nvPr/>
        </p:nvCxnSpPr>
        <p:spPr>
          <a:xfrm rot="5400000">
            <a:off x="2213737" y="4617132"/>
            <a:ext cx="1296144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2" name="타원 51"/>
          <p:cNvSpPr/>
          <p:nvPr/>
        </p:nvSpPr>
        <p:spPr>
          <a:xfrm>
            <a:off x="6444208" y="2816932"/>
            <a:ext cx="1188132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5580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결과 출력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184068" y="281693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38074" y="400506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82090" y="436510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97914" y="508518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75856" y="558924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599892" y="176408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79912" y="238488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cxnSp>
        <p:nvCxnSpPr>
          <p:cNvPr id="62" name="직선 화살표 연결선 61"/>
          <p:cNvCxnSpPr>
            <a:stCxn id="31" idx="6"/>
            <a:endCxn id="52" idx="0"/>
          </p:cNvCxnSpPr>
          <p:nvPr/>
        </p:nvCxnSpPr>
        <p:spPr>
          <a:xfrm>
            <a:off x="6084168" y="1880828"/>
            <a:ext cx="95410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6336196" y="202484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cxnSp>
        <p:nvCxnSpPr>
          <p:cNvPr id="64" name="직선 화살표 연결선 63"/>
          <p:cNvCxnSpPr>
            <a:stCxn id="30" idx="6"/>
            <a:endCxn id="52" idx="1"/>
          </p:cNvCxnSpPr>
          <p:nvPr/>
        </p:nvCxnSpPr>
        <p:spPr>
          <a:xfrm>
            <a:off x="6120172" y="2456892"/>
            <a:ext cx="498034" cy="423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5544108" y="2600908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6" name="타원 65"/>
          <p:cNvSpPr/>
          <p:nvPr/>
        </p:nvSpPr>
        <p:spPr>
          <a:xfrm>
            <a:off x="3671900" y="2852936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카메라 제어</a:t>
            </a:r>
          </a:p>
        </p:txBody>
      </p:sp>
      <p:cxnSp>
        <p:nvCxnSpPr>
          <p:cNvPr id="68" name="직선 화살표 연결선 67"/>
          <p:cNvCxnSpPr>
            <a:stCxn id="21" idx="7"/>
            <a:endCxn id="66" idx="2"/>
          </p:cNvCxnSpPr>
          <p:nvPr/>
        </p:nvCxnSpPr>
        <p:spPr>
          <a:xfrm rot="5400000" flipH="1" flipV="1">
            <a:off x="3249415" y="3249807"/>
            <a:ext cx="603332" cy="2416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9" name="타원 68"/>
          <p:cNvSpPr/>
          <p:nvPr/>
        </p:nvSpPr>
        <p:spPr>
          <a:xfrm>
            <a:off x="6498214" y="4833157"/>
            <a:ext cx="12241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3218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조도 감지 결과 송신 </a:t>
            </a:r>
          </a:p>
        </p:txBody>
      </p:sp>
      <p:cxnSp>
        <p:nvCxnSpPr>
          <p:cNvPr id="70" name="직선 화살표 연결선 69"/>
          <p:cNvCxnSpPr>
            <a:stCxn id="66" idx="6"/>
            <a:endCxn id="52" idx="2"/>
          </p:cNvCxnSpPr>
          <p:nvPr/>
        </p:nvCxnSpPr>
        <p:spPr>
          <a:xfrm flipV="1">
            <a:off x="5076056" y="3032956"/>
            <a:ext cx="1368152" cy="360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77" name="직선 화살표 연결선 76"/>
          <p:cNvCxnSpPr>
            <a:stCxn id="69" idx="2"/>
            <a:endCxn id="27" idx="5"/>
          </p:cNvCxnSpPr>
          <p:nvPr/>
        </p:nvCxnSpPr>
        <p:spPr>
          <a:xfrm rot="10800000">
            <a:off x="4992068" y="4697877"/>
            <a:ext cx="1506146" cy="387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382090" y="4653137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79" name="타원 65"/>
          <p:cNvSpPr/>
          <p:nvPr/>
        </p:nvSpPr>
        <p:spPr>
          <a:xfrm>
            <a:off x="4103948" y="3501008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8018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웹캠 제어</a:t>
            </a:r>
          </a:p>
        </p:txBody>
      </p:sp>
      <p:cxnSp>
        <p:nvCxnSpPr>
          <p:cNvPr id="80" name="직선 화살표 연결선 67"/>
          <p:cNvCxnSpPr>
            <a:stCxn id="21" idx="6"/>
            <a:endCxn id="79" idx="2"/>
          </p:cNvCxnSpPr>
          <p:nvPr/>
        </p:nvCxnSpPr>
        <p:spPr>
          <a:xfrm flipV="1">
            <a:off x="3635896" y="3717032"/>
            <a:ext cx="468052" cy="1080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81" name="직선 화살표 연결선 69"/>
          <p:cNvCxnSpPr>
            <a:stCxn id="79" idx="6"/>
            <a:endCxn id="52" idx="3"/>
          </p:cNvCxnSpPr>
          <p:nvPr/>
        </p:nvCxnSpPr>
        <p:spPr>
          <a:xfrm flipV="1">
            <a:off x="5508104" y="3185708"/>
            <a:ext cx="1110102" cy="5313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82" name="TextBox 53"/>
          <p:cNvSpPr txBox="1"/>
          <p:nvPr/>
        </p:nvSpPr>
        <p:spPr>
          <a:xfrm>
            <a:off x="5328084" y="3212976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 dirty="0" smtClean="0"/>
              <a:t>내부 </a:t>
            </a:r>
            <a:r>
              <a:rPr lang="ko-KR" altLang="en-US" dirty="0" err="1" smtClean="0"/>
              <a:t>웹캠</a:t>
            </a:r>
            <a:r>
              <a:rPr lang="ko-KR" altLang="en-US" dirty="0" smtClean="0"/>
              <a:t> </a:t>
            </a:r>
            <a:r>
              <a:rPr lang="ko-KR" altLang="en-US" dirty="0"/>
              <a:t>작동 알고리즘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707903" y="1556792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시작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743908" y="2348880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웹캠 실행</a:t>
            </a:r>
          </a:p>
        </p:txBody>
      </p:sp>
      <p:sp>
        <p:nvSpPr>
          <p:cNvPr id="109" name="다이아몬드 108"/>
          <p:cNvSpPr/>
          <p:nvPr/>
        </p:nvSpPr>
        <p:spPr>
          <a:xfrm>
            <a:off x="3167843" y="3320988"/>
            <a:ext cx="2808312" cy="792088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 dirty="0" err="1">
                <a:solidFill>
                  <a:schemeClr val="tx1"/>
                </a:solidFill>
                <a:latin typeface="Arial"/>
              </a:rPr>
              <a:t>웹캠에서</a:t>
            </a:r>
            <a:r>
              <a:rPr lang="ko-KR" altLang="en-US" sz="1500" b="1" i="0" u="none" dirty="0">
                <a:solidFill>
                  <a:schemeClr val="tx1"/>
                </a:solidFill>
                <a:latin typeface="Arial"/>
              </a:rPr>
              <a:t> 창문 열림을 감지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410871" y="5661248"/>
            <a:ext cx="2349261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촬영하여 사용자에게 사진이나 알림을 보냄</a:t>
            </a:r>
          </a:p>
        </p:txBody>
      </p:sp>
      <p:sp>
        <p:nvSpPr>
          <p:cNvPr id="112" name="다이아몬드 111"/>
          <p:cNvSpPr/>
          <p:nvPr/>
        </p:nvSpPr>
        <p:spPr>
          <a:xfrm>
            <a:off x="2987824" y="4365104"/>
            <a:ext cx="3186355" cy="108012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 dirty="0">
                <a:solidFill>
                  <a:schemeClr val="tx1"/>
                </a:solidFill>
                <a:latin typeface="Arial"/>
              </a:rPr>
              <a:t>창문이 10</a:t>
            </a:r>
            <a:r>
              <a:rPr lang="en-US" altLang="ko-KR" sz="1500" b="1" i="0" u="none" dirty="0">
                <a:solidFill>
                  <a:schemeClr val="tx1"/>
                </a:solidFill>
                <a:latin typeface="Arial"/>
              </a:rPr>
              <a:t>cm</a:t>
            </a:r>
            <a:r>
              <a:rPr lang="ko-KR" altLang="en-US" sz="1500" b="1" i="0" u="none" dirty="0">
                <a:solidFill>
                  <a:schemeClr val="tx1"/>
                </a:solidFill>
                <a:latin typeface="Arial"/>
              </a:rPr>
              <a:t> 이상 열려 있는가?</a:t>
            </a:r>
          </a:p>
        </p:txBody>
      </p:sp>
      <p:cxnSp>
        <p:nvCxnSpPr>
          <p:cNvPr id="113" name="직선 화살표 연결선 112"/>
          <p:cNvCxnSpPr>
            <a:stCxn id="107" idx="2"/>
            <a:endCxn id="108" idx="0"/>
          </p:cNvCxnSpPr>
          <p:nvPr/>
        </p:nvCxnSpPr>
        <p:spPr>
          <a:xfrm rot="16200000" flipH="1">
            <a:off x="4436985" y="2213865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4" name="직선 화살표 연결선 113"/>
          <p:cNvCxnSpPr>
            <a:stCxn id="108" idx="2"/>
            <a:endCxn id="109" idx="0"/>
          </p:cNvCxnSpPr>
          <p:nvPr/>
        </p:nvCxnSpPr>
        <p:spPr>
          <a:xfrm rot="5400000">
            <a:off x="4463987" y="3212975"/>
            <a:ext cx="216024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5" name="직선 화살표 연결선 114"/>
          <p:cNvCxnSpPr>
            <a:stCxn id="109" idx="2"/>
            <a:endCxn id="112" idx="0"/>
          </p:cNvCxnSpPr>
          <p:nvPr/>
        </p:nvCxnSpPr>
        <p:spPr>
          <a:xfrm rot="16200000" flipH="1">
            <a:off x="4450486" y="4234589"/>
            <a:ext cx="252028" cy="9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6" name="직선 화살표 연결선 115"/>
          <p:cNvCxnSpPr>
            <a:stCxn id="112" idx="2"/>
            <a:endCxn id="111" idx="0"/>
          </p:cNvCxnSpPr>
          <p:nvPr/>
        </p:nvCxnSpPr>
        <p:spPr>
          <a:xfrm rot="16200000" flipH="1">
            <a:off x="4475239" y="5550986"/>
            <a:ext cx="216024" cy="45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7" name="꺾인 연결선 116"/>
          <p:cNvCxnSpPr>
            <a:stCxn id="109" idx="3"/>
            <a:endCxn id="108" idx="3"/>
          </p:cNvCxnSpPr>
          <p:nvPr/>
        </p:nvCxnSpPr>
        <p:spPr>
          <a:xfrm flipH="1" flipV="1">
            <a:off x="5400092" y="2726922"/>
            <a:ext cx="576063" cy="990110"/>
          </a:xfrm>
          <a:prstGeom prst="bentConnector3">
            <a:avLst>
              <a:gd name="adj1" fmla="val -4420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9" name="꺾인 연결선 118"/>
          <p:cNvCxnSpPr>
            <a:stCxn id="112" idx="1"/>
            <a:endCxn id="108" idx="1"/>
          </p:cNvCxnSpPr>
          <p:nvPr/>
        </p:nvCxnSpPr>
        <p:spPr>
          <a:xfrm flipV="1">
            <a:off x="2987824" y="2726922"/>
            <a:ext cx="756084" cy="2178242"/>
          </a:xfrm>
          <a:prstGeom prst="bentConnector3">
            <a:avLst>
              <a:gd name="adj1" fmla="val -4932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20" name="TextBox 119"/>
          <p:cNvSpPr txBox="1"/>
          <p:nvPr/>
        </p:nvSpPr>
        <p:spPr>
          <a:xfrm>
            <a:off x="1979712" y="3681028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192180" y="3032956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99992" y="4077072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535996" y="5373216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707902" y="1947257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시작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43907" y="2739345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웹캠 실행</a:t>
            </a:r>
          </a:p>
        </p:txBody>
      </p:sp>
      <p:sp>
        <p:nvSpPr>
          <p:cNvPr id="6" name="다이아몬드 5"/>
          <p:cNvSpPr/>
          <p:nvPr/>
        </p:nvSpPr>
        <p:spPr>
          <a:xfrm>
            <a:off x="3158842" y="3919719"/>
            <a:ext cx="2808312" cy="792088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 dirty="0" smtClean="0">
                <a:solidFill>
                  <a:schemeClr val="tx1"/>
                </a:solidFill>
                <a:latin typeface="Arial"/>
              </a:rPr>
              <a:t>영상을 저장</a:t>
            </a:r>
            <a:endParaRPr lang="ko-KR" altLang="en-US" sz="1500" b="1" i="0" u="none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379365" y="5461452"/>
            <a:ext cx="2349261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촬영하여 사용자에게 사진이나 알림을 보냄</a:t>
            </a:r>
          </a:p>
        </p:txBody>
      </p:sp>
      <p:cxnSp>
        <p:nvCxnSpPr>
          <p:cNvPr id="9" name="직선 화살표 연결선 8"/>
          <p:cNvCxnSpPr>
            <a:stCxn id="4" idx="2"/>
            <a:endCxn id="5" idx="0"/>
          </p:cNvCxnSpPr>
          <p:nvPr/>
        </p:nvCxnSpPr>
        <p:spPr>
          <a:xfrm rot="16200000" flipH="1">
            <a:off x="4436984" y="2604330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0" name="직선 화살표 연결선 9"/>
          <p:cNvCxnSpPr>
            <a:stCxn id="5" idx="2"/>
            <a:endCxn id="6" idx="0"/>
          </p:cNvCxnSpPr>
          <p:nvPr/>
        </p:nvCxnSpPr>
        <p:spPr>
          <a:xfrm flipH="1">
            <a:off x="4562998" y="3495429"/>
            <a:ext cx="9001" cy="42429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" name="직선 화살표 연결선 10"/>
          <p:cNvCxnSpPr>
            <a:stCxn id="6" idx="2"/>
          </p:cNvCxnSpPr>
          <p:nvPr/>
        </p:nvCxnSpPr>
        <p:spPr>
          <a:xfrm rot="16200000" flipH="1">
            <a:off x="4441485" y="4833320"/>
            <a:ext cx="252028" cy="9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" name="꺾인 연결선 12"/>
          <p:cNvCxnSpPr>
            <a:stCxn id="6" idx="3"/>
            <a:endCxn id="5" idx="3"/>
          </p:cNvCxnSpPr>
          <p:nvPr/>
        </p:nvCxnSpPr>
        <p:spPr>
          <a:xfrm flipH="1" flipV="1">
            <a:off x="5400091" y="3117387"/>
            <a:ext cx="567063" cy="1198376"/>
          </a:xfrm>
          <a:prstGeom prst="bentConnector3">
            <a:avLst>
              <a:gd name="adj1" fmla="val -40313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6192179" y="3423421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75956" y="5101209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 dirty="0">
                <a:latin typeface="Arial"/>
                <a:cs typeface="Arial"/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21775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커튼 자동제어 알고리즘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707904" y="1700807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자동 모드 시작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743908" y="2672916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조도 센서 실행</a:t>
            </a:r>
          </a:p>
        </p:txBody>
      </p:sp>
      <p:sp>
        <p:nvSpPr>
          <p:cNvPr id="126" name="다이아몬드 125"/>
          <p:cNvSpPr/>
          <p:nvPr/>
        </p:nvSpPr>
        <p:spPr>
          <a:xfrm>
            <a:off x="3167844" y="4005064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1000</a:t>
            </a:r>
            <a:r>
              <a:rPr lang="en-US" altLang="ko-KR" sz="1500" b="1" i="0" u="none">
                <a:solidFill>
                  <a:schemeClr val="tx1"/>
                </a:solidFill>
                <a:latin typeface="Arial"/>
              </a:rPr>
              <a:t>Lux</a:t>
            </a:r>
          </a:p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이상인가?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662899" y="5445224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커튼을 내린다</a:t>
            </a:r>
          </a:p>
        </p:txBody>
      </p:sp>
      <p:cxnSp>
        <p:nvCxnSpPr>
          <p:cNvPr id="128" name="직선 화살표 연결선 127"/>
          <p:cNvCxnSpPr>
            <a:stCxn id="124" idx="2"/>
            <a:endCxn id="125" idx="0"/>
          </p:cNvCxnSpPr>
          <p:nvPr/>
        </p:nvCxnSpPr>
        <p:spPr>
          <a:xfrm rot="16200000" flipH="1">
            <a:off x="4346974" y="2447890"/>
            <a:ext cx="432049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29" name="직선 화살표 연결선 128"/>
          <p:cNvCxnSpPr>
            <a:stCxn id="125" idx="2"/>
            <a:endCxn id="126" idx="0"/>
          </p:cNvCxnSpPr>
          <p:nvPr/>
        </p:nvCxnSpPr>
        <p:spPr>
          <a:xfrm rot="16200000" flipH="1">
            <a:off x="4283968" y="3717032"/>
            <a:ext cx="57606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0" name="직선 화살표 연결선 129"/>
          <p:cNvCxnSpPr>
            <a:stCxn id="126" idx="2"/>
            <a:endCxn id="127" idx="0"/>
          </p:cNvCxnSpPr>
          <p:nvPr/>
        </p:nvCxnSpPr>
        <p:spPr>
          <a:xfrm rot="16200000" flipH="1">
            <a:off x="4229962" y="5103186"/>
            <a:ext cx="6840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1" name="꺾인 연결선 130"/>
          <p:cNvCxnSpPr>
            <a:stCxn id="126" idx="3"/>
            <a:endCxn id="125" idx="3"/>
          </p:cNvCxnSpPr>
          <p:nvPr/>
        </p:nvCxnSpPr>
        <p:spPr>
          <a:xfrm flipH="1" flipV="1">
            <a:off x="5400092" y="3050958"/>
            <a:ext cx="576064" cy="1332148"/>
          </a:xfrm>
          <a:prstGeom prst="bentConnector3">
            <a:avLst>
              <a:gd name="adj1" fmla="val -2372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6084168" y="3609020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463988" y="4905164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온습도</a:t>
            </a:r>
            <a:r>
              <a:rPr lang="ko-KR" altLang="en-US" dirty="0" smtClean="0"/>
              <a:t> 측정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40826" y="2007623"/>
            <a:ext cx="197190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360702" y="2151639"/>
            <a:ext cx="1827888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199466" y="1881609"/>
            <a:ext cx="116328" cy="8280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en-US" sz="1800" b="0" i="0" u="none" strike="noStrike" cap="none" normalizeH="0" baseline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72262" y="2287166"/>
            <a:ext cx="116328" cy="14401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en-US" sz="1800" b="0" i="0" u="none" strike="noStrike" cap="none" normalizeH="0" baseline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48630" y="2071142"/>
            <a:ext cx="1971904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340718" y="2215158"/>
            <a:ext cx="1827888" cy="144016"/>
          </a:xfrm>
          <a:prstGeom prst="rect">
            <a:avLst/>
          </a:prstGeom>
          <a:solidFill>
            <a:schemeClr val="accent2">
              <a:lumMod val="80000"/>
              <a:lumOff val="2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17082" y="1873120"/>
            <a:ext cx="116328" cy="8280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en-US" sz="1800" b="0" i="0" u="none" strike="noStrike" cap="none" normalizeH="0" baseline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052278" y="2359174"/>
            <a:ext cx="116328" cy="144016"/>
          </a:xfrm>
          <a:prstGeom prst="rect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ko-KR" altLang="en-US" sz="1800" b="0" i="0" u="none" strike="noStrike" cap="none" normalizeH="0" baseline="0" smtClean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95820" y="2712763"/>
            <a:ext cx="2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창문이 닫혔을 때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3532" y="2701212"/>
            <a:ext cx="2633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창문이 열렸을 때</a:t>
            </a:r>
            <a:endParaRPr lang="ko-KR" altLang="en-US" dirty="0"/>
          </a:p>
        </p:txBody>
      </p:sp>
      <p:cxnSp>
        <p:nvCxnSpPr>
          <p:cNvPr id="17" name="직선 화살표 연결선 16"/>
          <p:cNvCxnSpPr>
            <a:stCxn id="13" idx="3"/>
          </p:cNvCxnSpPr>
          <p:nvPr/>
        </p:nvCxnSpPr>
        <p:spPr>
          <a:xfrm>
            <a:off x="7168606" y="2431182"/>
            <a:ext cx="14484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856833" y="3539961"/>
            <a:ext cx="5904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초음파 센서로 거리를 인식하여 창문의 개폐여부를 확인</a:t>
            </a:r>
            <a:endParaRPr lang="ko-KR" altLang="en-US" b="1" dirty="0"/>
          </a:p>
        </p:txBody>
      </p:sp>
      <p:sp>
        <p:nvSpPr>
          <p:cNvPr id="22" name="직사각형 21"/>
          <p:cNvSpPr/>
          <p:nvPr/>
        </p:nvSpPr>
        <p:spPr>
          <a:xfrm>
            <a:off x="1664151" y="5390089"/>
            <a:ext cx="6228693" cy="37804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 anchorCtr="0"/>
          <a:lstStyle/>
          <a:p>
            <a:pPr algn="ctr"/>
            <a:r>
              <a:rPr lang="ko-KR" altLang="en-US" sz="1400" dirty="0"/>
              <a:t>불쾌지수 공식 </a:t>
            </a:r>
            <a:r>
              <a:rPr lang="en-US" altLang="ko-KR" sz="1400" dirty="0" smtClean="0"/>
              <a:t>: 1.8</a:t>
            </a:r>
            <a:r>
              <a:rPr lang="en-US" altLang="ko-KR" sz="1400" dirty="0"/>
              <a:t>*</a:t>
            </a:r>
            <a:r>
              <a:rPr lang="ko-KR" altLang="en-US" sz="1400" dirty="0"/>
              <a:t>습도 </a:t>
            </a:r>
            <a:r>
              <a:rPr lang="en-US" altLang="ko-KR" sz="1400" dirty="0"/>
              <a:t>-0.55(1-</a:t>
            </a:r>
            <a:r>
              <a:rPr lang="ko-KR" altLang="en-US" sz="1400" dirty="0"/>
              <a:t>습도</a:t>
            </a:r>
            <a:r>
              <a:rPr lang="en-US" altLang="ko-KR" sz="1400" dirty="0"/>
              <a:t>/100) * (1.8 * temp -26)+</a:t>
            </a:r>
            <a:r>
              <a:rPr lang="en-US" altLang="ko-KR" sz="1400" dirty="0" smtClean="0"/>
              <a:t>32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2087724" y="4149080"/>
            <a:ext cx="5347133" cy="64807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en-US" b="1" dirty="0" smtClean="0"/>
              <a:t>창문을 열었을 때 내부의 온도와 외부의 온도 측정</a:t>
            </a:r>
            <a:endParaRPr lang="en-US" altLang="ko-KR" b="1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ko-KR" altLang="en-US" b="1" dirty="0" smtClean="0"/>
              <a:t>창문을 닫았을 때 내부의 온도와 외부의 온도 측정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50399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err="1" smtClean="0"/>
              <a:t>온습도</a:t>
            </a:r>
            <a:r>
              <a:rPr lang="ko-KR" altLang="en-US" dirty="0" smtClean="0"/>
              <a:t> 조절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414877"/>
              </p:ext>
            </p:extLst>
          </p:nvPr>
        </p:nvGraphicFramePr>
        <p:xfrm>
          <a:off x="971600" y="2096852"/>
          <a:ext cx="2412268" cy="360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20"/>
                <a:gridCol w="1196248"/>
              </a:tblGrid>
              <a:tr h="3505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</a:tr>
              <a:tr h="3505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TIME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</a:tr>
              <a:tr h="36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TEMPI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5008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HUMMII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415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DISCI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TEMPO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HUMIO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DISCO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5053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DUST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76204" y="1772816"/>
            <a:ext cx="493254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CASE  OPEN</a:t>
            </a:r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TEMPI&gt;TEMPO   O1</a:t>
            </a:r>
          </a:p>
          <a:p>
            <a:r>
              <a:rPr lang="ko-KR" altLang="en-US" sz="1600" dirty="0" smtClean="0"/>
              <a:t>내부 온도가 외부온도보다 높다</a:t>
            </a:r>
            <a:r>
              <a:rPr lang="en-US" altLang="ko-KR" sz="16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HUMMI&gt;NUMBER   O2</a:t>
            </a:r>
          </a:p>
          <a:p>
            <a:r>
              <a:rPr lang="ko-KR" altLang="en-US" sz="1600" dirty="0" smtClean="0"/>
              <a:t>내부 습도가 </a:t>
            </a:r>
            <a:r>
              <a:rPr lang="ko-KR" altLang="en-US" sz="1600" dirty="0"/>
              <a:t>외</a:t>
            </a:r>
            <a:r>
              <a:rPr lang="ko-KR" altLang="en-US" sz="1600" dirty="0" smtClean="0"/>
              <a:t>부 습도보다 높다</a:t>
            </a:r>
            <a:r>
              <a:rPr lang="en-US" altLang="ko-KR" sz="16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DISCI&gt;DISCO    O3</a:t>
            </a:r>
          </a:p>
          <a:p>
            <a:r>
              <a:rPr lang="ko-KR" altLang="en-US" sz="1600" dirty="0" smtClean="0"/>
              <a:t>내부 불쾌지수가 외부 불쾌지수보다 높다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DUST&gt;STD    NULL</a:t>
            </a:r>
          </a:p>
          <a:p>
            <a:r>
              <a:rPr lang="ko-KR" altLang="en-US" sz="1600" dirty="0" smtClean="0"/>
              <a:t>내부 </a:t>
            </a:r>
            <a:r>
              <a:rPr lang="ko-KR" altLang="en-US" sz="1600" dirty="0" err="1" smtClean="0"/>
              <a:t>미세먼지량이</a:t>
            </a:r>
            <a:r>
              <a:rPr lang="ko-KR" altLang="en-US" sz="1600" dirty="0" smtClean="0"/>
              <a:t> 높다</a:t>
            </a:r>
            <a:r>
              <a:rPr lang="en-US" altLang="ko-KR" sz="16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dirty="0" smtClean="0"/>
              <a:t>CASE CLOSE</a:t>
            </a:r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TEMPI&gt;TEMPO  C1</a:t>
            </a:r>
          </a:p>
          <a:p>
            <a:r>
              <a:rPr lang="ko-KR" altLang="en-US" sz="1600" dirty="0" smtClean="0"/>
              <a:t>외부온도가 내부온도보다 낮다</a:t>
            </a:r>
            <a:r>
              <a:rPr lang="en-US" altLang="ko-KR" sz="1600" dirty="0" smtClean="0"/>
              <a:t>.</a:t>
            </a:r>
          </a:p>
          <a:p>
            <a:endParaRPr lang="en-US" altLang="ko-KR" sz="1000" dirty="0" smtClean="0"/>
          </a:p>
          <a:p>
            <a:r>
              <a:rPr lang="en-US" altLang="ko-KR" sz="1600" dirty="0" smtClean="0"/>
              <a:t>HUMMI&lt;HUMMO   C2</a:t>
            </a:r>
          </a:p>
          <a:p>
            <a:r>
              <a:rPr lang="ko-KR" altLang="en-US" sz="1600" dirty="0" smtClean="0"/>
              <a:t>외부습도가 내부습도 보다 높다</a:t>
            </a:r>
            <a:r>
              <a:rPr lang="en-US" altLang="ko-KR" sz="1600" dirty="0" smtClean="0"/>
              <a:t>.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72375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572" y="332656"/>
            <a:ext cx="8153400" cy="1020762"/>
          </a:xfrm>
        </p:spPr>
        <p:txBody>
          <a:bodyPr/>
          <a:lstStyle/>
          <a:p>
            <a:pPr algn="ctr"/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69704"/>
              </p:ext>
            </p:extLst>
          </p:nvPr>
        </p:nvGraphicFramePr>
        <p:xfrm>
          <a:off x="1007604" y="1880828"/>
          <a:ext cx="2412268" cy="2323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020"/>
                <a:gridCol w="1196248"/>
              </a:tblGrid>
              <a:tr h="40176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변수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타입</a:t>
                      </a:r>
                      <a:endParaRPr lang="ko-KR" altLang="en-US" dirty="0"/>
                    </a:p>
                  </a:txBody>
                  <a:tcPr/>
                </a:tc>
              </a:tr>
              <a:tr h="350535">
                <a:tc>
                  <a:txBody>
                    <a:bodyPr/>
                    <a:lstStyle/>
                    <a:p>
                      <a:r>
                        <a:rPr lang="en-US" altLang="ko-KR" sz="1800" dirty="0" smtClean="0"/>
                        <a:t>O1</a:t>
                      </a:r>
                      <a:endParaRPr lang="en-US" altLang="ko-KR" sz="18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NUMBER</a:t>
                      </a:r>
                      <a:endParaRPr lang="ko-KR" altLang="en-US" dirty="0"/>
                    </a:p>
                  </a:txBody>
                  <a:tcPr/>
                </a:tc>
              </a:tr>
              <a:tr h="36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760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4152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C1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  <a:tr h="3960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C2</a:t>
                      </a:r>
                      <a:endParaRPr lang="ko-KR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NUMBER</a:t>
                      </a:r>
                      <a:endParaRPr lang="ko-KR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3947052" y="1788282"/>
            <a:ext cx="4068453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ko-KR" altLang="en-US" sz="1400" dirty="0" smtClean="0"/>
              <a:t>사용자가 </a:t>
            </a:r>
            <a:r>
              <a:rPr lang="ko-KR" altLang="en-US" sz="1400" dirty="0"/>
              <a:t>문을 </a:t>
            </a:r>
            <a:r>
              <a:rPr lang="ko-KR" altLang="en-US" sz="1400" dirty="0" smtClean="0"/>
              <a:t>열었을 때와 닫았었을 </a:t>
            </a:r>
            <a:r>
              <a:rPr lang="ko-KR" altLang="en-US" sz="1400" dirty="0"/>
              <a:t>때의 </a:t>
            </a:r>
            <a:endParaRPr lang="en-US" altLang="ko-KR" sz="1400" dirty="0"/>
          </a:p>
          <a:p>
            <a:pPr algn="ctr"/>
            <a:r>
              <a:rPr lang="ko-KR" altLang="en-US" sz="1400" dirty="0"/>
              <a:t>온도</a:t>
            </a:r>
            <a:r>
              <a:rPr lang="en-US" altLang="ko-KR" sz="1400" dirty="0"/>
              <a:t>, </a:t>
            </a:r>
            <a:r>
              <a:rPr lang="ko-KR" altLang="en-US" sz="1400" dirty="0"/>
              <a:t>습도</a:t>
            </a:r>
            <a:r>
              <a:rPr lang="en-US" altLang="ko-KR" sz="1400" dirty="0"/>
              <a:t>, </a:t>
            </a:r>
            <a:r>
              <a:rPr lang="ko-KR" altLang="en-US" sz="1400" dirty="0"/>
              <a:t>불쾌지수의 값을</a:t>
            </a:r>
            <a:endParaRPr lang="en-US" altLang="ko-KR" sz="1400" dirty="0"/>
          </a:p>
          <a:p>
            <a:pPr algn="ctr"/>
            <a:r>
              <a:rPr lang="ko-KR" altLang="en-US" sz="1400" dirty="0"/>
              <a:t>측정하여 </a:t>
            </a:r>
            <a:r>
              <a:rPr lang="ko-KR" altLang="en-US" sz="1400" dirty="0" smtClean="0"/>
              <a:t>카운트</a:t>
            </a:r>
            <a:endParaRPr lang="en-US" altLang="ko-KR" sz="1400" dirty="0"/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750439"/>
              </p:ext>
            </p:extLst>
          </p:nvPr>
        </p:nvGraphicFramePr>
        <p:xfrm>
          <a:off x="3707110" y="2816932"/>
          <a:ext cx="4548335" cy="767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9667"/>
                <a:gridCol w="909667"/>
                <a:gridCol w="909667"/>
                <a:gridCol w="909667"/>
                <a:gridCol w="909667"/>
              </a:tblGrid>
              <a:tr h="4017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O3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C5</a:t>
                      </a:r>
                      <a:endParaRPr lang="ko-KR" altLang="en-US" dirty="0"/>
                    </a:p>
                  </a:txBody>
                  <a:tcPr/>
                </a:tc>
              </a:tr>
              <a:tr h="3600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1096748" y="4524703"/>
            <a:ext cx="2867440" cy="12601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algn="ctr"/>
            <a:r>
              <a:rPr lang="ko-KR" altLang="en-US" dirty="0" smtClean="0"/>
              <a:t>창문을 열고 닫을 때 </a:t>
            </a:r>
            <a:r>
              <a:rPr lang="ko-KR" altLang="en-US" dirty="0" err="1" smtClean="0"/>
              <a:t>온습도에</a:t>
            </a:r>
            <a:r>
              <a:rPr lang="ko-KR" altLang="en-US" dirty="0" smtClean="0"/>
              <a:t> 따른 빈도수의 기준으로 우선순위를 판단</a:t>
            </a:r>
            <a:r>
              <a:rPr lang="en-US" altLang="ko-KR" sz="1400" dirty="0" smtClean="0"/>
              <a:t> 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322097"/>
              </p:ext>
            </p:extLst>
          </p:nvPr>
        </p:nvGraphicFramePr>
        <p:xfrm>
          <a:off x="4644008" y="3897052"/>
          <a:ext cx="1476164" cy="2304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640"/>
                <a:gridCol w="720524"/>
              </a:tblGrid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1.O1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434</a:t>
                      </a:r>
                      <a:endParaRPr lang="ko-KR" altLang="en-US" dirty="0"/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2.O2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213</a:t>
                      </a:r>
                      <a:endParaRPr lang="ko-KR" altLang="en-US" dirty="0"/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3.O3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95</a:t>
                      </a:r>
                      <a:endParaRPr lang="ko-KR" altLang="en-US" dirty="0"/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4.O4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43</a:t>
                      </a:r>
                      <a:endParaRPr lang="ko-KR" altLang="en-US" dirty="0"/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5.O5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21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876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947983"/>
              </p:ext>
            </p:extLst>
          </p:nvPr>
        </p:nvGraphicFramePr>
        <p:xfrm>
          <a:off x="719572" y="2420888"/>
          <a:ext cx="7865097" cy="1097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211002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◆ 물체의 움직임 추적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2110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webcam_sensing()</a:t>
                      </a:r>
                    </a:p>
                  </a:txBody>
                  <a:tcPr anchor="ctr"/>
                </a:tc>
              </a:tr>
              <a:tr h="21100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창문이 열리는 것(움직임)을 인식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402332"/>
              </p:ext>
            </p:extLst>
          </p:nvPr>
        </p:nvGraphicFramePr>
        <p:xfrm>
          <a:off x="683568" y="4113076"/>
          <a:ext cx="7865097" cy="138664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396044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◆ 웹 페이지에서 버튼을 클릭할 경우 토스트 메시지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2294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showToast()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</a:tr>
              <a:tr h="55170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50" dirty="0">
                          <a:solidFill>
                            <a:schemeClr val="tx1"/>
                          </a:solidFill>
                        </a:rPr>
                        <a:t>웹 페이지에서 버튼을 클릭할 경우 어떤 동작을 하는지 보여주는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50" dirty="0">
                          <a:solidFill>
                            <a:schemeClr val="tx1"/>
                          </a:solidFill>
                        </a:rPr>
                        <a:t>토스트 메시지 출력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719572" y="1664804"/>
          <a:ext cx="7865097" cy="1097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359218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◆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서버측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센서 대기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SensorInterruptLoop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()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센서를 감지하였을 때 클라이언트 측으로 보내는 것을 대기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83568" y="3032956"/>
          <a:ext cx="7865097" cy="13411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293752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◆ 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ClientRecv()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서버측에서</a:t>
                      </a: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 센서를 감지하였을 때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클라이언트 측으로 보내는 것을 대기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333985"/>
              </p:ext>
            </p:extLst>
          </p:nvPr>
        </p:nvGraphicFramePr>
        <p:xfrm>
          <a:off x="719572" y="4689140"/>
          <a:ext cx="8064896" cy="11881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35833"/>
                <a:gridCol w="6829063"/>
              </a:tblGrid>
              <a:tr h="374144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◆ 클라이언트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348615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dirty="0" err="1" smtClean="0">
                          <a:solidFill>
                            <a:schemeClr val="tx1"/>
                          </a:solidFill>
                        </a:rPr>
                        <a:t>stTempInfo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= accept()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48228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소켓 접속에 대한 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API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부품 구조</a:t>
            </a:r>
          </a:p>
        </p:txBody>
      </p:sp>
      <p:pic>
        <p:nvPicPr>
          <p:cNvPr id="9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444300" y="2689242"/>
            <a:ext cx="3240361" cy="2188614"/>
          </a:xfrm>
          <a:prstGeom prst="rect">
            <a:avLst/>
          </a:prstGeom>
          <a:noFill/>
        </p:spPr>
      </p:pic>
      <p:pic>
        <p:nvPicPr>
          <p:cNvPr id="14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63588" y="2060848"/>
            <a:ext cx="1493790" cy="1692188"/>
          </a:xfrm>
          <a:prstGeom prst="rect">
            <a:avLst/>
          </a:prstGeom>
          <a:noFill/>
        </p:spPr>
      </p:pic>
      <p:cxnSp>
        <p:nvCxnSpPr>
          <p:cNvPr id="23" name="꺾인 연결선 22"/>
          <p:cNvCxnSpPr>
            <a:stCxn id="14" idx="3"/>
            <a:endCxn id="9" idx="2"/>
          </p:cNvCxnSpPr>
          <p:nvPr/>
        </p:nvCxnSpPr>
        <p:spPr>
          <a:xfrm>
            <a:off x="2357378" y="2906942"/>
            <a:ext cx="612795" cy="8766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8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92280" y="1628800"/>
            <a:ext cx="865242" cy="1152128"/>
          </a:xfrm>
          <a:prstGeom prst="rect">
            <a:avLst/>
          </a:prstGeom>
          <a:noFill/>
        </p:spPr>
      </p:pic>
      <p:cxnSp>
        <p:nvCxnSpPr>
          <p:cNvPr id="7191" name="꺾인 연결선 7190"/>
          <p:cNvCxnSpPr/>
          <p:nvPr/>
        </p:nvCxnSpPr>
        <p:spPr>
          <a:xfrm flipV="1">
            <a:off x="5148064" y="2384884"/>
            <a:ext cx="1980220" cy="7560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꺾인 연결선 38"/>
          <p:cNvCxnSpPr>
            <a:stCxn id="9" idx="0"/>
            <a:endCxn id="7209" idx="1"/>
          </p:cNvCxnSpPr>
          <p:nvPr/>
        </p:nvCxnSpPr>
        <p:spPr>
          <a:xfrm>
            <a:off x="5158788" y="3783549"/>
            <a:ext cx="565340" cy="67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11560" y="4648461"/>
            <a:ext cx="1185076" cy="118528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5" name="번개 74"/>
          <p:cNvSpPr/>
          <p:nvPr/>
        </p:nvSpPr>
        <p:spPr>
          <a:xfrm rot="19480658">
            <a:off x="1763329" y="5070165"/>
            <a:ext cx="1195161" cy="265322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4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056276" y="3008212"/>
            <a:ext cx="992105" cy="841575"/>
          </a:xfrm>
          <a:prstGeom prst="rect">
            <a:avLst/>
          </a:prstGeom>
          <a:noFill/>
        </p:spPr>
      </p:pic>
      <p:pic>
        <p:nvPicPr>
          <p:cNvPr id="7201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2073518" y="4581128"/>
            <a:ext cx="479202" cy="463377"/>
          </a:xfrm>
          <a:prstGeom prst="rect">
            <a:avLst/>
          </a:prstGeom>
          <a:noFill/>
        </p:spPr>
      </p:pic>
      <p:pic>
        <p:nvPicPr>
          <p:cNvPr id="7209" name="그림 720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724128" y="3933056"/>
            <a:ext cx="1368151" cy="1044456"/>
          </a:xfrm>
          <a:prstGeom prst="rect">
            <a:avLst/>
          </a:prstGeom>
        </p:spPr>
      </p:pic>
      <p:cxnSp>
        <p:nvCxnSpPr>
          <p:cNvPr id="7210" name="꺾인 연결선 38"/>
          <p:cNvCxnSpPr>
            <a:endCxn id="24" idx="1"/>
          </p:cNvCxnSpPr>
          <p:nvPr/>
        </p:nvCxnSpPr>
        <p:spPr>
          <a:xfrm>
            <a:off x="5148064" y="3429000"/>
            <a:ext cx="1908212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211" name="꺾인 연결선 38"/>
          <p:cNvCxnSpPr>
            <a:stCxn id="7209" idx="2"/>
            <a:endCxn id="7213" idx="1"/>
          </p:cNvCxnSpPr>
          <p:nvPr/>
        </p:nvCxnSpPr>
        <p:spPr>
          <a:xfrm rot="5400000" flipV="1">
            <a:off x="6268531" y="5117185"/>
            <a:ext cx="819405" cy="5400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212" name="그림 72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32340" y="3886599"/>
            <a:ext cx="1188132" cy="1162580"/>
          </a:xfrm>
          <a:prstGeom prst="rect">
            <a:avLst/>
          </a:prstGeom>
        </p:spPr>
      </p:pic>
      <p:pic>
        <p:nvPicPr>
          <p:cNvPr id="7213" name="그림 721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948264" y="5229200"/>
            <a:ext cx="1227229" cy="1135436"/>
          </a:xfrm>
          <a:prstGeom prst="rect">
            <a:avLst/>
          </a:prstGeom>
        </p:spPr>
      </p:pic>
      <p:cxnSp>
        <p:nvCxnSpPr>
          <p:cNvPr id="7214" name="직선 화살표 연결선 7213"/>
          <p:cNvCxnSpPr>
            <a:stCxn id="7209" idx="3"/>
            <a:endCxn id="7212" idx="1"/>
          </p:cNvCxnSpPr>
          <p:nvPr/>
        </p:nvCxnSpPr>
        <p:spPr>
          <a:xfrm>
            <a:off x="7092280" y="4455284"/>
            <a:ext cx="540060" cy="12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215" name="그림 72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788024" y="5455653"/>
            <a:ext cx="1476164" cy="997683"/>
          </a:xfrm>
          <a:prstGeom prst="rect">
            <a:avLst/>
          </a:prstGeom>
        </p:spPr>
      </p:pic>
      <p:cxnSp>
        <p:nvCxnSpPr>
          <p:cNvPr id="7217" name="꺾인 연결선 7216"/>
          <p:cNvCxnSpPr>
            <a:stCxn id="9" idx="3"/>
            <a:endCxn id="7215" idx="1"/>
          </p:cNvCxnSpPr>
          <p:nvPr/>
        </p:nvCxnSpPr>
        <p:spPr>
          <a:xfrm rot="5400000" flipV="1">
            <a:off x="4150869" y="5317340"/>
            <a:ext cx="550765" cy="723543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>지난 발표의 지적 사항</a:t>
            </a:r>
          </a:p>
        </p:txBody>
      </p:sp>
      <p:sp>
        <p:nvSpPr>
          <p:cNvPr id="6" name="제목 1"/>
          <p:cNvSpPr>
            <a:spLocks noGrp="1"/>
          </p:cNvSpPr>
          <p:nvPr/>
        </p:nvSpPr>
        <p:spPr>
          <a:xfrm>
            <a:off x="683568" y="1448780"/>
            <a:ext cx="8028892" cy="4752528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/>
          <a:p>
            <a:pPr latinLnBrk="1">
              <a:defRPr lang="ko-KR" altLang="en-US"/>
            </a:pPr>
            <a:r>
              <a:rPr lang="ko-KR" altLang="en-US" sz="3200" b="1">
                <a:solidFill>
                  <a:srgbClr val="006699"/>
                </a:solidFill>
              </a:rPr>
              <a:t>▶ 지난 발표에서의 지적 사항</a:t>
            </a:r>
          </a:p>
          <a:p>
            <a:pPr latinLnBrk="1">
              <a:defRPr lang="ko-KR" altLang="en-US"/>
            </a:pPr>
            <a:r>
              <a:rPr lang="ko-KR" altLang="en-US" sz="3200">
                <a:solidFill>
                  <a:srgbClr val="006699"/>
                </a:solidFill>
              </a:rPr>
              <a:t>     </a:t>
            </a:r>
            <a:r>
              <a:rPr lang="ko-KR" altLang="en-US" sz="2400">
                <a:solidFill>
                  <a:srgbClr val="006699"/>
                </a:solidFill>
              </a:rPr>
              <a:t>▷ 기능 추가할 것</a:t>
            </a:r>
          </a:p>
          <a:p>
            <a:pPr latinLnBrk="1">
              <a:defRPr lang="ko-KR" altLang="en-US"/>
            </a:pPr>
            <a:r>
              <a:rPr lang="ko-KR" altLang="en-US" sz="2400">
                <a:solidFill>
                  <a:srgbClr val="006699"/>
                </a:solidFill>
              </a:rPr>
              <a:t>      ▷ 추가적인 카메라 기능을 활용하기 바람</a:t>
            </a:r>
          </a:p>
          <a:p>
            <a:pPr latinLnBrk="1">
              <a:defRPr lang="ko-KR" altLang="en-US"/>
            </a:pPr>
            <a:r>
              <a:rPr lang="en-US" altLang="ko-KR" sz="2400">
                <a:solidFill>
                  <a:srgbClr val="006699"/>
                </a:solidFill>
              </a:rPr>
              <a:t>      </a:t>
            </a:r>
            <a:r>
              <a:rPr lang="ko-KR" altLang="en-US" sz="2400">
                <a:solidFill>
                  <a:srgbClr val="006699"/>
                </a:solidFill>
              </a:rPr>
              <a:t>▷ 설계 부실</a:t>
            </a:r>
          </a:p>
          <a:p>
            <a:pPr latinLnBrk="1">
              <a:defRPr lang="ko-KR" altLang="en-US"/>
            </a:pPr>
            <a:endParaRPr lang="en-US" altLang="ko-KR" sz="2400" b="1">
              <a:solidFill>
                <a:srgbClr val="006699"/>
              </a:solidFill>
            </a:endParaRPr>
          </a:p>
          <a:p>
            <a:pPr latinLnBrk="1">
              <a:defRPr lang="ko-KR" altLang="en-US"/>
            </a:pPr>
            <a:r>
              <a:rPr lang="ko-KR" altLang="en-US" sz="2400" b="1">
                <a:solidFill>
                  <a:srgbClr val="006699"/>
                </a:solidFill>
              </a:rPr>
              <a:t>▶ 지적 사항에 대한 답변</a:t>
            </a:r>
          </a:p>
          <a:p>
            <a:pPr latinLnBrk="1">
              <a:defRPr lang="ko-KR" altLang="en-US"/>
            </a:pPr>
            <a:r>
              <a:rPr lang="ko-KR" altLang="en-US" sz="2400" b="1">
                <a:solidFill>
                  <a:srgbClr val="006699"/>
                </a:solidFill>
              </a:rPr>
              <a:t>      ▷  </a:t>
            </a:r>
            <a:r>
              <a:rPr lang="ko-KR" altLang="en-US" sz="2400">
                <a:solidFill>
                  <a:srgbClr val="006699"/>
                </a:solidFill>
              </a:rPr>
              <a:t>웹캠과 </a:t>
            </a:r>
            <a:r>
              <a:rPr lang="en-US" altLang="ko-KR" sz="2400">
                <a:solidFill>
                  <a:srgbClr val="006699"/>
                </a:solidFill>
              </a:rPr>
              <a:t>OpenCV</a:t>
            </a:r>
            <a:r>
              <a:rPr lang="ko-KR" altLang="en-US" sz="2400">
                <a:solidFill>
                  <a:srgbClr val="006699"/>
                </a:solidFill>
              </a:rPr>
              <a:t>를 활용하여</a:t>
            </a:r>
          </a:p>
          <a:p>
            <a:pPr latinLnBrk="1">
              <a:defRPr lang="ko-KR" altLang="en-US"/>
            </a:pPr>
            <a:r>
              <a:rPr lang="en-US" altLang="ko-KR" sz="2400">
                <a:solidFill>
                  <a:srgbClr val="006699"/>
                </a:solidFill>
              </a:rPr>
              <a:t>          </a:t>
            </a:r>
            <a:r>
              <a:rPr lang="ko-KR" altLang="en-US" sz="2400">
                <a:solidFill>
                  <a:srgbClr val="006699"/>
                </a:solidFill>
              </a:rPr>
              <a:t>  창문을 인식하는 방법으로 방범기능을 추가</a:t>
            </a:r>
          </a:p>
          <a:p>
            <a:pPr latinLnBrk="1">
              <a:defRPr lang="ko-KR" altLang="en-US"/>
            </a:pPr>
            <a:r>
              <a:rPr lang="en-US" altLang="ko-KR" sz="2400" b="1">
                <a:solidFill>
                  <a:srgbClr val="006699"/>
                </a:solidFill>
              </a:rPr>
              <a:t>      </a:t>
            </a:r>
            <a:r>
              <a:rPr lang="ko-KR" altLang="en-US" sz="2400" b="1">
                <a:solidFill>
                  <a:srgbClr val="006699"/>
                </a:solidFill>
              </a:rPr>
              <a:t>▷   </a:t>
            </a:r>
            <a:r>
              <a:rPr lang="ko-KR" altLang="en-US" sz="2400">
                <a:solidFill>
                  <a:srgbClr val="006699"/>
                </a:solidFill>
              </a:rPr>
              <a:t>카메라에 모터를 사용하여 틸트 카메라를 제작</a:t>
            </a:r>
          </a:p>
          <a:p>
            <a:pPr latinLnBrk="1">
              <a:defRPr lang="ko-KR" altLang="en-US"/>
            </a:pPr>
            <a:r>
              <a:rPr lang="ko-KR" altLang="en-US" sz="2400" b="1">
                <a:solidFill>
                  <a:srgbClr val="006699"/>
                </a:solidFill>
              </a:rPr>
              <a:t>      ▷  </a:t>
            </a:r>
            <a:r>
              <a:rPr lang="ko-KR" altLang="en-US" sz="2400">
                <a:solidFill>
                  <a:srgbClr val="006699"/>
                </a:solidFill>
              </a:rPr>
              <a:t>설계 내용을 조금 더 보완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</a:t>
            </a:r>
            <a:r>
              <a:rPr lang="en-US" altLang="ko-KR"/>
              <a:t>1</a:t>
            </a:r>
            <a:r>
              <a:rPr lang="ko-KR" altLang="en-US"/>
              <a:t>)</a:t>
            </a:r>
          </a:p>
        </p:txBody>
      </p:sp>
      <p:graphicFrame>
        <p:nvGraphicFramePr>
          <p:cNvPr id="17" name="표 16"/>
          <p:cNvGraphicFramePr>
            <a:graphicFrameLocks noGrp="1"/>
          </p:cNvGraphicFramePr>
          <p:nvPr/>
        </p:nvGraphicFramePr>
        <p:xfrm>
          <a:off x="4860032" y="1736812"/>
          <a:ext cx="3420379" cy="42124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10503"/>
                <a:gridCol w="2009876"/>
              </a:tblGrid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$35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ARM Coretex-A53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Clock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1.2Ghz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1GB SDRAM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Multi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Quad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Micro SD Card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GPIO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40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10/100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USB 2.0 X 4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5V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HDMI, Composite</a:t>
                      </a:r>
                    </a:p>
                  </a:txBody>
                  <a:tcPr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Audio 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HDMI, Analog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595" y="1736812"/>
            <a:ext cx="4069432" cy="4212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</a:t>
            </a:r>
            <a:r>
              <a:rPr lang="en-US" altLang="ko-KR"/>
              <a:t>1</a:t>
            </a:r>
            <a:r>
              <a:rPr lang="ko-KR" altLang="en-US"/>
              <a:t>)</a:t>
            </a:r>
          </a:p>
        </p:txBody>
      </p:sp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836308" y="1520788"/>
          <a:ext cx="1555672" cy="172819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570690"/>
                <a:gridCol w="984982"/>
              </a:tblGrid>
              <a:tr h="57606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 * 13 mm</a:t>
                      </a:r>
                    </a:p>
                  </a:txBody>
                  <a:tcPr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3.0V ~ 5V</a:t>
                      </a:r>
                    </a:p>
                  </a:txBody>
                  <a:tcPr anchor="ctr"/>
                </a:tc>
              </a:tr>
              <a:tr h="57606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Analog Voltage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124" y="1484784"/>
            <a:ext cx="1636826" cy="18002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701" y="3284984"/>
            <a:ext cx="1224136" cy="1404156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2391841" y="3284984"/>
          <a:ext cx="2216163" cy="140415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92027"/>
                <a:gridCol w="1224136"/>
              </a:tblGrid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27.5 * 20 * 15 mm</a:t>
                      </a:r>
                    </a:p>
                  </a:txBody>
                  <a:tcPr anchor="ctr"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6.0VDC</a:t>
                      </a:r>
                    </a:p>
                  </a:txBody>
                  <a:tcPr anchor="ctr"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17.5g</a:t>
                      </a:r>
                    </a:p>
                  </a:txBody>
                  <a:tcPr anchor="ctr"/>
                </a:tc>
              </a:tr>
              <a:tr h="35103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Starting Torque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20 g*cm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/>
        </p:nvGraphicFramePr>
        <p:xfrm>
          <a:off x="2391841" y="4725144"/>
          <a:ext cx="2664294" cy="16201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31339"/>
                <a:gridCol w="1632955"/>
              </a:tblGrid>
              <a:tr h="40504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Stall Torque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1.6 kg / cm (4.8V)</a:t>
                      </a: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4.8V ~ 6V</a:t>
                      </a: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22 * 12.5 * 29.5 mm</a:t>
                      </a: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9g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6552222" y="3320988"/>
          <a:ext cx="1944214" cy="14228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76164"/>
                <a:gridCol w="468050"/>
              </a:tblGrid>
              <a:tr h="407496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Max Power Consumption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25W</a:t>
                      </a:r>
                    </a:p>
                  </a:txBody>
                  <a:tcPr anchor="ctr"/>
                </a:tc>
              </a:tr>
              <a:tr h="38022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High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2.3V</a:t>
                      </a:r>
                    </a:p>
                  </a:txBody>
                  <a:tcPr anchor="ctr"/>
                </a:tc>
              </a:tr>
              <a:tr h="38022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Low 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-0.3V</a:t>
                      </a:r>
                    </a:p>
                  </a:txBody>
                  <a:tcPr anchor="ctr"/>
                </a:tc>
              </a:tr>
              <a:tr h="254895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34g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1702" y="4725144"/>
            <a:ext cx="1224136" cy="1599247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08004" y="3284984"/>
            <a:ext cx="1908212" cy="1440160"/>
          </a:xfrm>
          <a:prstGeom prst="rect">
            <a:avLst/>
          </a:prstGeom>
        </p:spPr>
      </p:pic>
      <p:pic>
        <p:nvPicPr>
          <p:cNvPr id="29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5085015" y="4761148"/>
            <a:ext cx="1231823" cy="1620180"/>
          </a:xfrm>
          <a:prstGeom prst="rect">
            <a:avLst/>
          </a:prstGeom>
          <a:noFill/>
        </p:spPr>
      </p:pic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337595" y="4761148"/>
          <a:ext cx="2194845" cy="162017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54685"/>
                <a:gridCol w="1440160"/>
              </a:tblGrid>
              <a:tr h="582661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Still Frame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3280 * 2464 p</a:t>
                      </a:r>
                    </a:p>
                  </a:txBody>
                  <a:tcPr anchor="ctr"/>
                </a:tc>
              </a:tr>
              <a:tr h="51875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1080p30, 720p60,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640 * 480p60/90</a:t>
                      </a:r>
                    </a:p>
                  </a:txBody>
                  <a:tcPr anchor="ctr"/>
                </a:tc>
              </a:tr>
              <a:tr h="518759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3g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20484" y="1484784"/>
            <a:ext cx="1944216" cy="1764195"/>
          </a:xfrm>
          <a:prstGeom prst="rect">
            <a:avLst/>
          </a:prstGeom>
        </p:spPr>
      </p:pic>
      <p:graphicFrame>
        <p:nvGraphicFramePr>
          <p:cNvPr id="37" name="표 36"/>
          <p:cNvGraphicFramePr>
            <a:graphicFrameLocks noGrp="1"/>
          </p:cNvGraphicFramePr>
          <p:nvPr/>
        </p:nvGraphicFramePr>
        <p:xfrm>
          <a:off x="6364700" y="1484784"/>
          <a:ext cx="2131736" cy="176419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59628"/>
                <a:gridCol w="972108"/>
              </a:tblGrid>
              <a:tr h="615527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Videotelephony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640 * 480 p</a:t>
                      </a:r>
                    </a:p>
                  </a:txBody>
                  <a:tcPr anchor="ctr"/>
                </a:tc>
              </a:tr>
              <a:tr h="57433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</a:t>
                      </a: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Recoding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1024 * 768 p</a:t>
                      </a:r>
                    </a:p>
                  </a:txBody>
                  <a:tcPr anchor="ctr"/>
                </a:tc>
              </a:tr>
              <a:tr h="574334"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Picture Element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9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 million p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(2)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7644" y="1592796"/>
            <a:ext cx="6084676" cy="4572508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 sz="2500">
                <a:latin typeface="Arial"/>
                <a:cs typeface="Arial"/>
              </a:rPr>
              <a:t>◆ 졸업작품 </a:t>
            </a:r>
            <a:r>
              <a:rPr lang="en-US" altLang="ko-KR" sz="2500">
                <a:latin typeface="Arial"/>
                <a:cs typeface="Arial"/>
              </a:rPr>
              <a:t>GitHub</a:t>
            </a:r>
            <a:r>
              <a:rPr lang="ko-KR" altLang="en-US" sz="2500">
                <a:latin typeface="Arial"/>
                <a:cs typeface="Arial"/>
              </a:rPr>
              <a:t> 주소</a:t>
            </a:r>
          </a:p>
          <a:p>
            <a:pPr>
              <a:defRPr lang="ko-KR" altLang="en-US"/>
            </a:pPr>
            <a:endParaRPr lang="ko-KR" altLang="en-US" sz="1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▶</a:t>
            </a:r>
            <a:r>
              <a:rPr lang="en-US" altLang="ko-KR" sz="2000">
                <a:latin typeface="Arial"/>
                <a:cs typeface="Arial"/>
                <a:hlinkClick r:id="rId2"/>
              </a:rPr>
              <a:t>https://github.com/moondada125/SY</a:t>
            </a: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endParaRPr lang="en-US" altLang="ko-KR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500">
                <a:latin typeface="Arial"/>
                <a:cs typeface="Arial"/>
              </a:rPr>
              <a:t>◆ 팀원별 </a:t>
            </a:r>
            <a:r>
              <a:rPr lang="en-US" altLang="ko-KR" sz="2500">
                <a:latin typeface="Arial"/>
                <a:cs typeface="Arial"/>
              </a:rPr>
              <a:t>GitHub ID</a:t>
            </a:r>
          </a:p>
          <a:p>
            <a:pPr>
              <a:defRPr lang="ko-KR" altLang="en-US"/>
            </a:pPr>
            <a:endParaRPr lang="en-US" altLang="ko-KR" sz="1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</a:t>
            </a:r>
            <a:r>
              <a:rPr lang="ko-KR" altLang="en-US" sz="2000">
                <a:latin typeface="Arial"/>
                <a:cs typeface="Arial"/>
              </a:rPr>
              <a:t>▶팀장 : 백승범</a:t>
            </a: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    ▷</a:t>
            </a:r>
            <a:r>
              <a:rPr lang="en-US" altLang="ko-KR" sz="2000">
                <a:latin typeface="Arial"/>
                <a:cs typeface="Arial"/>
              </a:rPr>
              <a:t>ID : 123tmd123</a:t>
            </a:r>
          </a:p>
          <a:p>
            <a:pPr>
              <a:defRPr lang="ko-KR" altLang="en-US"/>
            </a:pP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</a:t>
            </a:r>
            <a:r>
              <a:rPr lang="ko-KR" altLang="en-US" sz="2000">
                <a:latin typeface="Arial"/>
                <a:cs typeface="Arial"/>
              </a:rPr>
              <a:t>▶팀원 : 김용휘</a:t>
            </a: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    ▷</a:t>
            </a:r>
            <a:r>
              <a:rPr lang="en-US" altLang="ko-KR" sz="2000">
                <a:latin typeface="Arial"/>
                <a:cs typeface="Arial"/>
              </a:rPr>
              <a:t>ID : moondada125</a:t>
            </a:r>
          </a:p>
          <a:p>
            <a:pPr>
              <a:defRPr lang="ko-KR" altLang="en-US"/>
            </a:pP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</a:t>
            </a:r>
            <a:r>
              <a:rPr lang="ko-KR" altLang="en-US" sz="2000">
                <a:latin typeface="Arial"/>
                <a:cs typeface="Arial"/>
              </a:rPr>
              <a:t>▶팀원 : 박우현</a:t>
            </a: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    ▷</a:t>
            </a:r>
            <a:r>
              <a:rPr lang="en-US" altLang="ko-KR" sz="2000">
                <a:latin typeface="Arial"/>
                <a:cs typeface="Arial"/>
              </a:rPr>
              <a:t>ID : woohyun1112</a:t>
            </a: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방법</a:t>
            </a:r>
          </a:p>
        </p:txBody>
      </p:sp>
      <p:pic>
        <p:nvPicPr>
          <p:cNvPr id="14" name="Picture 2" descr="C:\Users\김우빈\Desktop\%B4%EB%C0%FCJAVA%C7п%F8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00973" y="1986094"/>
            <a:ext cx="2993756" cy="1434682"/>
          </a:xfrm>
          <a:prstGeom prst="rect">
            <a:avLst/>
          </a:prstGeom>
          <a:noFill/>
        </p:spPr>
      </p:pic>
      <p:pic>
        <p:nvPicPr>
          <p:cNvPr id="16" name="Picture 2" descr="C:\Users\백승범\Desktop\말똥가리\파이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700618" y="3636800"/>
            <a:ext cx="1270283" cy="1772420"/>
          </a:xfrm>
          <a:prstGeom prst="rect">
            <a:avLst/>
          </a:prstGeom>
          <a:noFill/>
        </p:spPr>
      </p:pic>
      <p:pic>
        <p:nvPicPr>
          <p:cNvPr id="5122" name="Picture 2" descr="C:\Users\백승범\Desktop\말똥가리\파이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80012" y="1966304"/>
            <a:ext cx="1326893" cy="1670496"/>
          </a:xfrm>
          <a:prstGeom prst="rect">
            <a:avLst/>
          </a:prstGeom>
          <a:noFill/>
        </p:spPr>
      </p:pic>
      <p:pic>
        <p:nvPicPr>
          <p:cNvPr id="3074" name="Picture 2" descr="C:\Users\백승범\Desktop\말똥가리\C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7740352" y="3420776"/>
            <a:ext cx="1254377" cy="198022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06578" y="1808819"/>
            <a:ext cx="4225462" cy="419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라즈베리파이</a:t>
            </a:r>
          </a:p>
          <a:p>
            <a:pPr lvl="0">
              <a:defRPr lang="ko-KR" altLang="en-US"/>
            </a:pPr>
            <a:r>
              <a:rPr lang="en-US" altLang="ko-KR"/>
              <a:t>hardware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ko-KR" altLang="en-US"/>
              <a:t>아두이노 모듈을 사용하여 구현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C</a:t>
            </a:r>
            <a:r>
              <a:rPr lang="ko-KR" altLang="en-US"/>
              <a:t>언어와 파이썬을 사용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OpenCV</a:t>
            </a:r>
            <a:r>
              <a:rPr lang="ko-KR" altLang="en-US"/>
              <a:t>를 통한 물체 인식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ko-KR" altLang="en-US"/>
              <a:t>라즈베리파이의 터미널에서 개발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Web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Webiopi</a:t>
            </a:r>
            <a:r>
              <a:rPr lang="ko-KR" altLang="en-US"/>
              <a:t>에서 할당</a:t>
            </a:r>
            <a:r>
              <a:rPr lang="en-US" altLang="ko-KR"/>
              <a:t> </a:t>
            </a:r>
            <a:r>
              <a:rPr lang="ko-KR" altLang="en-US"/>
              <a:t>받은 주소를 사용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JSP</a:t>
            </a:r>
            <a:r>
              <a:rPr lang="ko-KR" altLang="en-US"/>
              <a:t>를 이용하여 버튼  및 </a:t>
            </a:r>
            <a:r>
              <a:rPr lang="en-US" altLang="ko-KR"/>
              <a:t>UI</a:t>
            </a:r>
            <a:r>
              <a:rPr lang="ko-KR" altLang="en-US"/>
              <a:t>구현</a:t>
            </a:r>
          </a:p>
          <a:p>
            <a:pPr lvl="0">
              <a:defRPr lang="ko-KR" altLang="en-US"/>
            </a:pPr>
            <a:r>
              <a:rPr lang="en-US" altLang="ko-KR"/>
              <a:t>    HTML </a:t>
            </a:r>
            <a:r>
              <a:rPr lang="ko-KR" altLang="en-US"/>
              <a:t>사용</a:t>
            </a:r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Server</a:t>
            </a:r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Webiopi</a:t>
            </a:r>
            <a:r>
              <a:rPr lang="ko-KR" altLang="en-US"/>
              <a:t>를 사용하여 서버 구축</a:t>
            </a:r>
          </a:p>
          <a:p>
            <a:pPr lvl="0">
              <a:defRPr lang="ko-KR" altLang="en-US"/>
            </a:pPr>
            <a:endParaRPr lang="en-US" altLang="ko-KR"/>
          </a:p>
        </p:txBody>
      </p:sp>
      <p:pic>
        <p:nvPicPr>
          <p:cNvPr id="5123" name="그림 512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993176" y="3413326"/>
            <a:ext cx="1741921" cy="1987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데모 세트장 구조</a:t>
            </a:r>
          </a:p>
        </p:txBody>
      </p:sp>
      <p:sp>
        <p:nvSpPr>
          <p:cNvPr id="4" name="액자 3"/>
          <p:cNvSpPr/>
          <p:nvPr/>
        </p:nvSpPr>
        <p:spPr>
          <a:xfrm>
            <a:off x="1727684" y="2060848"/>
            <a:ext cx="6444716" cy="4032447"/>
          </a:xfrm>
          <a:prstGeom prst="frame">
            <a:avLst>
              <a:gd name="adj1" fmla="val 14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2360" y="3537012"/>
            <a:ext cx="307275" cy="1353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5890" y="4895354"/>
            <a:ext cx="326349" cy="326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6453" y="2132856"/>
            <a:ext cx="3763659" cy="32403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3868" y="2852936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커튼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43908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>
          <a:xfrm>
            <a:off x="7557382" y="3901698"/>
            <a:ext cx="3282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14985" y="3717032"/>
            <a:ext cx="969157" cy="36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도어락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8424428" y="5297418"/>
            <a:ext cx="376567" cy="31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302474" y="5581743"/>
            <a:ext cx="96915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카메라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835696" y="1700808"/>
            <a:ext cx="432047" cy="432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2321284" y="1737683"/>
            <a:ext cx="306500" cy="15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672100" y="1414517"/>
            <a:ext cx="87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조도 센서</a:t>
            </a:r>
          </a:p>
        </p:txBody>
      </p:sp>
      <p:pic>
        <p:nvPicPr>
          <p:cNvPr id="36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779912" y="3320988"/>
            <a:ext cx="2163030" cy="1460961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6192180" y="2492896"/>
            <a:ext cx="498780" cy="448783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749724" y="2717287"/>
            <a:ext cx="4320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7181772" y="2532622"/>
            <a:ext cx="648072" cy="367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전구</a:t>
            </a:r>
          </a:p>
        </p:txBody>
      </p:sp>
      <p:sp>
        <p:nvSpPr>
          <p:cNvPr id="40" name="번개 74"/>
          <p:cNvSpPr/>
          <p:nvPr/>
        </p:nvSpPr>
        <p:spPr>
          <a:xfrm rot="16055024">
            <a:off x="5649650" y="2737782"/>
            <a:ext cx="375892" cy="551575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73218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88879" y="3234063"/>
            <a:ext cx="1382820" cy="138306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6" name="직사각형 45"/>
          <p:cNvSpPr/>
          <p:nvPr/>
        </p:nvSpPr>
        <p:spPr>
          <a:xfrm>
            <a:off x="1799692" y="5841268"/>
            <a:ext cx="2088232" cy="1800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47" name="직사각형 29"/>
          <p:cNvSpPr/>
          <p:nvPr/>
        </p:nvSpPr>
        <p:spPr>
          <a:xfrm>
            <a:off x="2627784" y="4887162"/>
            <a:ext cx="324036" cy="324036"/>
          </a:xfrm>
          <a:prstGeom prst="rect">
            <a:avLst/>
          </a:prstGeom>
          <a:solidFill>
            <a:srgbClr val="FF66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8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5400000">
            <a:off x="1897077" y="3619647"/>
            <a:ext cx="643595" cy="622341"/>
          </a:xfrm>
          <a:prstGeom prst="rect">
            <a:avLst/>
          </a:prstGeom>
          <a:noFill/>
        </p:spPr>
      </p:pic>
      <p:cxnSp>
        <p:nvCxnSpPr>
          <p:cNvPr id="50" name="직선 화살표 연결선 27"/>
          <p:cNvCxnSpPr>
            <a:stCxn id="51" idx="1"/>
            <a:endCxn id="47" idx="3"/>
          </p:cNvCxnSpPr>
          <p:nvPr/>
        </p:nvCxnSpPr>
        <p:spPr>
          <a:xfrm rot="10800000">
            <a:off x="2951820" y="5049180"/>
            <a:ext cx="540060" cy="2162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1" name="TextBox 30"/>
          <p:cNvSpPr txBox="1"/>
          <p:nvPr/>
        </p:nvSpPr>
        <p:spPr>
          <a:xfrm>
            <a:off x="3491880" y="4887163"/>
            <a:ext cx="684076" cy="36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웹캠</a:t>
            </a:r>
          </a:p>
        </p:txBody>
      </p:sp>
      <p:cxnSp>
        <p:nvCxnSpPr>
          <p:cNvPr id="52" name="직선 화살표 연결선 27"/>
          <p:cNvCxnSpPr>
            <a:stCxn id="53" idx="1"/>
            <a:endCxn id="46" idx="3"/>
          </p:cNvCxnSpPr>
          <p:nvPr/>
        </p:nvCxnSpPr>
        <p:spPr>
          <a:xfrm rot="10800000" flipV="1">
            <a:off x="3887924" y="5729632"/>
            <a:ext cx="684076" cy="2016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3" name="TextBox 30"/>
          <p:cNvSpPr txBox="1"/>
          <p:nvPr/>
        </p:nvSpPr>
        <p:spPr>
          <a:xfrm>
            <a:off x="4572000" y="5545988"/>
            <a:ext cx="684076" cy="367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창문</a:t>
            </a:r>
          </a:p>
        </p:txBody>
      </p:sp>
      <p:sp>
        <p:nvSpPr>
          <p:cNvPr id="54" name="사다리꼴 53"/>
          <p:cNvSpPr/>
          <p:nvPr/>
        </p:nvSpPr>
        <p:spPr>
          <a:xfrm>
            <a:off x="1799692" y="5265204"/>
            <a:ext cx="2016224" cy="504056"/>
          </a:xfrm>
          <a:prstGeom prst="trapezoid">
            <a:avLst>
              <a:gd name="adj" fmla="val 169261"/>
            </a:avLst>
          </a:prstGeom>
          <a:solidFill>
            <a:srgbClr val="E9E9BF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5" name="사다리꼴 54"/>
          <p:cNvSpPr/>
          <p:nvPr/>
        </p:nvSpPr>
        <p:spPr>
          <a:xfrm rot="16200000">
            <a:off x="8483835" y="4813057"/>
            <a:ext cx="648072" cy="529258"/>
          </a:xfrm>
          <a:prstGeom prst="trapezoid">
            <a:avLst>
              <a:gd name="adj" fmla="val 29687"/>
            </a:avLst>
          </a:prstGeom>
          <a:solidFill>
            <a:srgbClr val="E9E9BF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56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 rot="16200000" flipH="1">
            <a:off x="2786903" y="3619647"/>
            <a:ext cx="643595" cy="62234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업무분담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38931"/>
              </p:ext>
            </p:extLst>
          </p:nvPr>
        </p:nvGraphicFramePr>
        <p:xfrm>
          <a:off x="1331640" y="1556792"/>
          <a:ext cx="6624736" cy="46085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75347"/>
                <a:gridCol w="2845459"/>
                <a:gridCol w="2703930"/>
              </a:tblGrid>
              <a:tr h="42438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백승범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김용휘</a:t>
                      </a: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자료수집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dk1"/>
                          </a:solidFill>
                        </a:rPr>
                        <a:t>사용할 하드웨어에  대해조사</a:t>
                      </a:r>
                      <a:endParaRPr lang="en-US" altLang="ko-KR" sz="1300" b="1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/>
                        <a:t>UI</a:t>
                      </a:r>
                      <a:r>
                        <a:rPr lang="ko-KR" altLang="en-US" sz="1300" b="1" dirty="0" smtClean="0"/>
                        <a:t>표시</a:t>
                      </a:r>
                      <a:r>
                        <a:rPr lang="ko-KR" altLang="en-US" sz="1300" b="1" baseline="0" dirty="0" smtClean="0"/>
                        <a:t> 방식에 대해 조사</a:t>
                      </a:r>
                      <a:endParaRPr lang="en-US" altLang="ko-KR" sz="1300" b="1" dirty="0" smtClean="0"/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설  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사용할 하드웨어의 구조 설계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라즈베리파이에서의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코드 및 연동 방식 설계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버튼의 객체생성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위치 설계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구  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라즈베리파이의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하드웨어  장치의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코드 및 동작 구현 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서버 측 구현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객체 구현 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디자인  구현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클라이언트  측 구현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테스트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스마트폰의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 조작에  따른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하드웨어 장치들의  제어  테스트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센서에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의한 자동제어 테스트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defRPr lang="ko-KR" altLang="en-US"/>
            </a:pPr>
            <a:r>
              <a:rPr lang="ko-KR" altLang="en-US"/>
              <a:t>개발일정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55576" y="1556792"/>
          <a:ext cx="7710320" cy="48652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3420380"/>
                <a:gridCol w="432048"/>
                <a:gridCol w="432048"/>
                <a:gridCol w="396044"/>
                <a:gridCol w="396044"/>
                <a:gridCol w="432048"/>
                <a:gridCol w="432048"/>
                <a:gridCol w="401508"/>
              </a:tblGrid>
              <a:tr h="39553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항목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추진 사항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1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2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3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4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5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6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7</a:t>
                      </a:r>
                      <a:endParaRPr lang="ko-KR" altLang="en-US" sz="1300" b="1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1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하드웨어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r>
                        <a:rPr lang="ko-KR" altLang="en-US" sz="1300"/>
                        <a:t>- 구현할 기능에 맞는 하드웨어 조사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56424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시스템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설계 및 사용할 함수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258381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도어락 구현</a:t>
                      </a:r>
                      <a:r>
                        <a:rPr lang="en-US" altLang="ko-KR" sz="1300"/>
                        <a:t>, </a:t>
                      </a:r>
                      <a:r>
                        <a:rPr lang="ko-KR" altLang="en-US" sz="1300"/>
                        <a:t>전등 구현</a:t>
                      </a:r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커튼 구현 및 조도 센서와 결합</a:t>
                      </a:r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카메라 및 웹캠 구현 </a:t>
                      </a:r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카메라와 도어락 결합 구현</a:t>
                      </a:r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</a:t>
                      </a:r>
                      <a:r>
                        <a:rPr lang="ko-KR" altLang="en-US" sz="1200"/>
                        <a:t>와이파이로 만든 것들과 라즈베리파이 연동</a:t>
                      </a:r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제작 및 만든 것들과 연동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95587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데모 및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데모 기능 테스트</a:t>
                      </a:r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en-US" altLang="ko-KR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버그 및 오류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44108" y="2060848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0132" y="2528900"/>
            <a:ext cx="64807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172" y="3104964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6196" y="3501008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3861048"/>
            <a:ext cx="792088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4293096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88224" y="4745023"/>
            <a:ext cx="117124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2340" y="573325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80312" y="5136098"/>
            <a:ext cx="936104" cy="1651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32340" y="609329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78018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참고문헌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1680" y="1772816"/>
            <a:ext cx="6048672" cy="4284476"/>
          </a:xfrm>
          <a:prstGeom prst="rect">
            <a:avLst/>
          </a:prstGeom>
        </p:spPr>
        <p:txBody>
          <a:bodyPr wrap="square"/>
          <a:lstStyle/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사물인터넷을 품은 라즈베리파이</a:t>
            </a: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출판사 :</a:t>
            </a:r>
            <a:r>
              <a:rPr lang="en-US" altLang="ko-KR">
                <a:latin typeface="Arial"/>
                <a:cs typeface="Arial"/>
              </a:rPr>
              <a:t> </a:t>
            </a:r>
            <a:r>
              <a:rPr lang="ko-KR" altLang="en-US">
                <a:latin typeface="Arial"/>
                <a:cs typeface="Arial"/>
              </a:rPr>
              <a:t>제이펍, 저자 : 김성우, 출판일 2016.01.25</a:t>
            </a: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손에 잡히는 라즈베리파이</a:t>
            </a: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출판사 : 인사이트, 저자 : 매트 리처드슨, 숀 월리스, 출판일 : 2015.09.15, 황주선 역</a:t>
            </a: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>
                <a:latin typeface="Arial"/>
                <a:cs typeface="Arial"/>
              </a:rPr>
              <a:t>C++ API OpenCV</a:t>
            </a:r>
            <a:r>
              <a:rPr lang="ko-KR" altLang="en-US">
                <a:latin typeface="Arial"/>
                <a:cs typeface="Arial"/>
              </a:rPr>
              <a:t> 프로그래밍</a:t>
            </a: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출판사 : 가메출판사, 저자 : 김동근, 출판일 : 2015.05.11</a:t>
            </a: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카페 파이 피씨</a:t>
            </a: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  <a:hlinkClick r:id="rId3"/>
              </a:rPr>
              <a:t>http://cafe.naver.com/pipc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산딸기 마을</a:t>
            </a: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  <a:hlinkClick r:id="rId4"/>
              </a:rPr>
              <a:t>http://www.rasplay.org/</a:t>
            </a:r>
            <a:endParaRPr lang="ko-KR" altLang="en-US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708920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Thank you for watching our PPT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dsfasfdf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9223" y="1881848"/>
            <a:ext cx="3312368" cy="299246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87824" y="1592796"/>
            <a:ext cx="5904656" cy="338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Question</a:t>
            </a:r>
          </a:p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Answer</a:t>
            </a:r>
            <a:endParaRPr lang="ko-KR" altLang="en-US" sz="72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99" name="TextBox 4098"/>
          <p:cNvSpPr txBox="1"/>
          <p:nvPr/>
        </p:nvSpPr>
        <p:spPr>
          <a:xfrm>
            <a:off x="1799692" y="5265204"/>
            <a:ext cx="5220580" cy="504056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/>
              <a:t>https://github.com/moondada125/YS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72100" y="1679432"/>
            <a:ext cx="3420380" cy="957480"/>
          </a:xfrm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3000"/>
              <a:t>IoT</a:t>
            </a:r>
            <a:r>
              <a:rPr lang="ko-KR" altLang="en-US" sz="3000"/>
              <a:t>에 대한</a:t>
            </a:r>
          </a:p>
          <a:p>
            <a:pPr algn="ctr">
              <a:defRPr lang="ko-KR" altLang="en-US"/>
            </a:pPr>
            <a:r>
              <a:rPr lang="ko-KR" altLang="en-US" sz="3000"/>
              <a:t>사람들의 관심 증대</a:t>
            </a:r>
          </a:p>
        </p:txBody>
      </p:sp>
      <p:pic>
        <p:nvPicPr>
          <p:cNvPr id="2050" name="Picture 2" descr="C:\Users\백승범\Desktop\말똥가리\ㅂㅈㄷㅂㅈㄷ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315" y="1484784"/>
            <a:ext cx="4500499" cy="3474326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스마트홈 iot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0814" y="2780927"/>
            <a:ext cx="3363653" cy="3681413"/>
          </a:xfrm>
          <a:prstGeom prst="rect">
            <a:avLst/>
          </a:prstGeom>
          <a:noFill/>
        </p:spPr>
      </p:pic>
      <p:sp>
        <p:nvSpPr>
          <p:cNvPr id="7" name="제목 1"/>
          <p:cNvSpPr txBox="1"/>
          <p:nvPr/>
        </p:nvSpPr>
        <p:spPr>
          <a:xfrm>
            <a:off x="2267744" y="290174"/>
            <a:ext cx="4616859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9pPr>
          </a:lstStyle>
          <a:p>
            <a:pPr algn="ctr">
              <a:defRPr lang="ko-KR" altLang="en-US"/>
            </a:pPr>
            <a:r>
              <a:rPr lang="ko-KR" altLang="en-US" kern="0"/>
              <a:t>개발 배경</a:t>
            </a:r>
          </a:p>
        </p:txBody>
      </p:sp>
      <p:sp>
        <p:nvSpPr>
          <p:cNvPr id="2052" name="제목 1"/>
          <p:cNvSpPr>
            <a:spLocks noGrp="1"/>
          </p:cNvSpPr>
          <p:nvPr/>
        </p:nvSpPr>
        <p:spPr>
          <a:xfrm>
            <a:off x="899592" y="5207824"/>
            <a:ext cx="4392488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000" b="1" i="0" u="none" kern="120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스마트폰을 통한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000" b="1" i="0" u="none" kern="120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원격 사물 제어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5436096" y="5409220"/>
            <a:ext cx="1872208" cy="97210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카메라 :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초음파 센서와 사용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대상은 스마트폰으로 확인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031940" y="5409220"/>
            <a:ext cx="1368152" cy="1008112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커튼 :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조도 센서, 모터로 올림, 내림 제어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4175956" y="1581299"/>
            <a:ext cx="1884540" cy="84054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도어락 : 스마트폰을 통한 열고 닫기 제어</a:t>
            </a:r>
          </a:p>
        </p:txBody>
      </p:sp>
      <p:pic>
        <p:nvPicPr>
          <p:cNvPr id="1030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057587" y="2452936"/>
            <a:ext cx="1979624" cy="1336104"/>
          </a:xfrm>
          <a:prstGeom prst="rect">
            <a:avLst/>
          </a:prstGeom>
          <a:noFill/>
        </p:spPr>
      </p:pic>
      <p:pic>
        <p:nvPicPr>
          <p:cNvPr id="1031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065940" y="3804751"/>
            <a:ext cx="1370156" cy="1584176"/>
          </a:xfrm>
          <a:prstGeom prst="rect">
            <a:avLst/>
          </a:prstGeom>
          <a:noFill/>
        </p:spPr>
      </p:pic>
      <p:sp>
        <p:nvSpPr>
          <p:cNvPr id="48" name="모서리가 둥근 직사각형 47"/>
          <p:cNvSpPr/>
          <p:nvPr/>
        </p:nvSpPr>
        <p:spPr>
          <a:xfrm>
            <a:off x="6062079" y="1628800"/>
            <a:ext cx="1366569" cy="79208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전등</a:t>
            </a:r>
            <a:r>
              <a:rPr lang="en-US" altLang="ko-KR" sz="1500">
                <a:solidFill>
                  <a:schemeClr val="tx1"/>
                </a:solidFill>
              </a:rPr>
              <a:t> :</a:t>
            </a:r>
          </a:p>
          <a:p>
            <a:pPr algn="ctr">
              <a:defRPr lang="ko-KR" altLang="en-US"/>
            </a:pPr>
            <a:r>
              <a:rPr lang="en-US" altLang="ko-KR" sz="1500">
                <a:solidFill>
                  <a:schemeClr val="tx1"/>
                </a:solidFill>
              </a:rPr>
              <a:t>키거나 끄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, 밝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6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058492" y="2471723"/>
            <a:ext cx="1368046" cy="1333028"/>
          </a:xfrm>
          <a:prstGeom prst="rect">
            <a:avLst/>
          </a:prstGeom>
          <a:noFill/>
        </p:spPr>
      </p:pic>
      <p:grpSp>
        <p:nvGrpSpPr>
          <p:cNvPr id="4100" name="그룹 4099"/>
          <p:cNvGrpSpPr/>
          <p:nvPr/>
        </p:nvGrpSpPr>
        <p:grpSpPr>
          <a:xfrm>
            <a:off x="791580" y="2024844"/>
            <a:ext cx="1878034" cy="3816424"/>
            <a:chOff x="539552" y="1448780"/>
            <a:chExt cx="1878034" cy="38164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539552" y="3969060"/>
              <a:ext cx="1872208" cy="12961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스마트폰</a:t>
              </a: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 </a:t>
              </a:r>
              <a:r>
                <a:rPr lang="en-US" altLang="ko-KR" sz="1500">
                  <a:solidFill>
                    <a:schemeClr val="tx1"/>
                  </a:solidFill>
                </a:rPr>
                <a:t>UI</a:t>
              </a:r>
              <a:r>
                <a:rPr lang="ko-KR" altLang="en-US" sz="1500">
                  <a:solidFill>
                    <a:schemeClr val="tx1"/>
                  </a:solidFill>
                </a:rPr>
                <a:t> 제작과 라즈베리 파이 연결을 이용한</a:t>
              </a: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사물 제어</a:t>
              </a:r>
            </a:p>
          </p:txBody>
        </p:sp>
        <p:pic>
          <p:nvPicPr>
            <p:cNvPr id="18" name="Picture 2" descr="C:\Users\백승범\Desktop\말똥가리\스마트폰 보이스.PNG"/>
            <p:cNvPicPr>
              <a:picLocks noChangeAspect="1" noChangeArrowheads="1"/>
            </p:cNvPicPr>
            <p:nvPr/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539552" y="1448780"/>
              <a:ext cx="1878034" cy="2474038"/>
            </a:xfrm>
            <a:prstGeom prst="rect">
              <a:avLst/>
            </a:prstGeom>
            <a:noFill/>
          </p:spPr>
        </p:pic>
      </p:grpSp>
      <p:sp>
        <p:nvSpPr>
          <p:cNvPr id="4102" name="Title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개발 내용</a:t>
            </a:r>
          </a:p>
        </p:txBody>
      </p:sp>
      <p:pic>
        <p:nvPicPr>
          <p:cNvPr id="4103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 rot="5400000">
            <a:off x="2915816" y="3284984"/>
            <a:ext cx="893604" cy="864096"/>
          </a:xfrm>
          <a:prstGeom prst="rect">
            <a:avLst/>
          </a:prstGeom>
          <a:noFill/>
        </p:spPr>
      </p:pic>
      <p:pic>
        <p:nvPicPr>
          <p:cNvPr id="4104" name="그림 410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16316" y="2744924"/>
            <a:ext cx="1476164" cy="1260139"/>
          </a:xfrm>
          <a:prstGeom prst="rect">
            <a:avLst/>
          </a:prstGeom>
        </p:spPr>
      </p:pic>
      <p:pic>
        <p:nvPicPr>
          <p:cNvPr id="4105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459768" y="3789040"/>
            <a:ext cx="1956548" cy="1584176"/>
          </a:xfrm>
          <a:prstGeom prst="rect">
            <a:avLst/>
          </a:prstGeom>
          <a:noFill/>
        </p:spPr>
      </p:pic>
      <p:sp>
        <p:nvSpPr>
          <p:cNvPr id="4106" name="모서리가 둥근 직사각형 3"/>
          <p:cNvSpPr/>
          <p:nvPr/>
        </p:nvSpPr>
        <p:spPr>
          <a:xfrm>
            <a:off x="7416316" y="3992613"/>
            <a:ext cx="1596508" cy="1236587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웹캠 :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물체 인식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기능 사용</a:t>
            </a: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대상은 스마트폰 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직사각형 2056"/>
          <p:cNvSpPr/>
          <p:nvPr/>
        </p:nvSpPr>
        <p:spPr>
          <a:xfrm>
            <a:off x="5328084" y="3789041"/>
            <a:ext cx="1404156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전체적 구조</a:t>
            </a:r>
          </a:p>
        </p:txBody>
      </p:sp>
      <p:pic>
        <p:nvPicPr>
          <p:cNvPr id="2050" name="Picture 2" descr="C:\Users\백승범\Desktop\말똥가리\스마트폰 보이스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3726" y="2786495"/>
            <a:ext cx="1303228" cy="1716814"/>
          </a:xfrm>
          <a:prstGeom prst="rect">
            <a:avLst/>
          </a:prstGeom>
          <a:noFill/>
        </p:spPr>
      </p:pic>
      <p:pic>
        <p:nvPicPr>
          <p:cNvPr id="2052" name="Picture 4" descr="C:\Users\백승범\Desktop\말똥가리\라즈베리파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239852" y="3025108"/>
            <a:ext cx="1908212" cy="170003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15716" y="2672916"/>
            <a:ext cx="1113244" cy="3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b="1">
                <a:solidFill>
                  <a:schemeClr val="tx2"/>
                </a:solidFill>
              </a:rPr>
              <a:t>와이파이</a:t>
            </a:r>
          </a:p>
        </p:txBody>
      </p:sp>
      <p:pic>
        <p:nvPicPr>
          <p:cNvPr id="29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876255" y="4617132"/>
            <a:ext cx="1656184" cy="1117806"/>
          </a:xfrm>
          <a:prstGeom prst="rect">
            <a:avLst/>
          </a:prstGeom>
          <a:noFill/>
        </p:spPr>
      </p:pic>
      <p:pic>
        <p:nvPicPr>
          <p:cNvPr id="32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876256" y="3140968"/>
            <a:ext cx="1170863" cy="1451716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1994283" y="3176972"/>
            <a:ext cx="1101552" cy="1065176"/>
          </a:xfrm>
          <a:prstGeom prst="rect">
            <a:avLst/>
          </a:prstGeom>
          <a:noFill/>
        </p:spPr>
      </p:pic>
      <p:sp>
        <p:nvSpPr>
          <p:cNvPr id="2062" name="L 도형 2053"/>
          <p:cNvSpPr/>
          <p:nvPr/>
        </p:nvSpPr>
        <p:spPr>
          <a:xfrm rot="5380955">
            <a:off x="3898322" y="1962646"/>
            <a:ext cx="841709" cy="862099"/>
          </a:xfrm>
          <a:prstGeom prst="corner">
            <a:avLst>
              <a:gd name="adj1" fmla="val 10546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3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5292588" y="5048691"/>
            <a:ext cx="1367644" cy="1332636"/>
          </a:xfrm>
          <a:prstGeom prst="rect">
            <a:avLst/>
          </a:prstGeom>
          <a:noFill/>
        </p:spPr>
      </p:pic>
      <p:sp>
        <p:nvSpPr>
          <p:cNvPr id="2065" name="L 도형 2053"/>
          <p:cNvSpPr/>
          <p:nvPr/>
        </p:nvSpPr>
        <p:spPr>
          <a:xfrm rot="21580956">
            <a:off x="3935886" y="4869157"/>
            <a:ext cx="1213083" cy="865892"/>
          </a:xfrm>
          <a:prstGeom prst="corner">
            <a:avLst>
              <a:gd name="adj1" fmla="val 7250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79266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066" name="직사각형 2056"/>
          <p:cNvSpPr/>
          <p:nvPr/>
        </p:nvSpPr>
        <p:spPr>
          <a:xfrm rot="20888854">
            <a:off x="5364088" y="3032956"/>
            <a:ext cx="1374902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7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6876256" y="1988840"/>
            <a:ext cx="1188132" cy="1115078"/>
          </a:xfrm>
          <a:prstGeom prst="rect">
            <a:avLst/>
          </a:prstGeom>
          <a:noFill/>
        </p:spPr>
      </p:pic>
      <p:sp>
        <p:nvSpPr>
          <p:cNvPr id="2068" name="직사각형 2056"/>
          <p:cNvSpPr/>
          <p:nvPr/>
        </p:nvSpPr>
        <p:spPr>
          <a:xfrm rot="691691">
            <a:off x="5364088" y="4653137"/>
            <a:ext cx="1404156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9" name="그림 206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861526" y="1448780"/>
            <a:ext cx="1726698" cy="1288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하드웨어</a:t>
            </a:r>
          </a:p>
        </p:txBody>
      </p:sp>
      <p:pic>
        <p:nvPicPr>
          <p:cNvPr id="3075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12995" y="4596354"/>
            <a:ext cx="2201924" cy="1487230"/>
          </a:xfrm>
          <a:prstGeom prst="rect">
            <a:avLst/>
          </a:prstGeom>
          <a:noFill/>
        </p:spPr>
      </p:pic>
      <p:pic>
        <p:nvPicPr>
          <p:cNvPr id="1027" name="Picture 3" descr="C:\Users\백승범\Desktop\말똥가리\라즈베리파이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3160" y="1647920"/>
            <a:ext cx="4342016" cy="28812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362507" y="5833772"/>
            <a:ext cx="1620180" cy="36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와이파이 사용</a:t>
            </a:r>
            <a:endParaRPr lang="en-US" altLang="ko-KR"/>
          </a:p>
        </p:txBody>
      </p:sp>
      <p:pic>
        <p:nvPicPr>
          <p:cNvPr id="6146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70519" y="4570176"/>
            <a:ext cx="1235286" cy="1194494"/>
          </a:xfrm>
          <a:prstGeom prst="rect">
            <a:avLst/>
          </a:prstGeom>
          <a:noFill/>
        </p:spPr>
      </p:pic>
      <p:pic>
        <p:nvPicPr>
          <p:cNvPr id="1026" name="Picture 2" descr="C:\Users\백승범\Desktop\말똥가리\라즈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40288" y="1624391"/>
            <a:ext cx="2244080" cy="36688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카메라와 웹캠, 초음파 센서</a:t>
            </a:r>
          </a:p>
        </p:txBody>
      </p:sp>
      <p:pic>
        <p:nvPicPr>
          <p:cNvPr id="4098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563570" y="1923275"/>
            <a:ext cx="2412268" cy="204578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371882" y="2427331"/>
            <a:ext cx="3260458" cy="1001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V2 8Megapixel</a:t>
            </a:r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tx2"/>
                </a:solidFill>
              </a:rPr>
              <a:t>800</a:t>
            </a:r>
            <a:r>
              <a:rPr lang="ko-KR" altLang="en-US" sz="2000" b="1">
                <a:solidFill>
                  <a:schemeClr val="tx2"/>
                </a:solidFill>
              </a:rPr>
              <a:t>만 화소</a:t>
            </a:r>
            <a:r>
              <a:rPr lang="en-US" altLang="ko-KR" sz="2000" b="1">
                <a:solidFill>
                  <a:schemeClr val="tx2"/>
                </a:solidFill>
              </a:rPr>
              <a:t> CSI interface</a:t>
            </a:r>
          </a:p>
          <a:p>
            <a:pPr lvl="0">
              <a:defRPr lang="ko-KR" altLang="en-US"/>
            </a:pP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109" name="그림 41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25522" y="4185084"/>
            <a:ext cx="2410774" cy="1764196"/>
          </a:xfrm>
          <a:prstGeom prst="rect">
            <a:avLst/>
          </a:prstGeom>
        </p:spPr>
      </p:pic>
      <p:sp>
        <p:nvSpPr>
          <p:cNvPr id="4110" name="TextBox 15"/>
          <p:cNvSpPr txBox="1"/>
          <p:nvPr/>
        </p:nvSpPr>
        <p:spPr>
          <a:xfrm>
            <a:off x="1331640" y="4601465"/>
            <a:ext cx="3600400" cy="699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Webcam</a:t>
            </a:r>
            <a:r>
              <a:rPr lang="ko-KR" altLang="en-US" sz="2000" b="1"/>
              <a:t> </a:t>
            </a:r>
            <a:r>
              <a:rPr lang="en-US" altLang="ko-KR" sz="2000" b="1"/>
              <a:t>/ Logitech C170</a:t>
            </a:r>
          </a:p>
          <a:p>
            <a:pPr lvl="0">
              <a:defRPr lang="ko-KR" altLang="en-US"/>
            </a:pPr>
            <a:r>
              <a:rPr lang="ko-KR" altLang="en-US" sz="2000" b="1"/>
              <a:t>500만 화소 </a:t>
            </a:r>
            <a:r>
              <a:rPr lang="en-US" altLang="ko-KR" sz="2000" b="1"/>
              <a:t>CSI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전등과 커튼</a:t>
            </a:r>
          </a:p>
        </p:txBody>
      </p:sp>
      <p:pic>
        <p:nvPicPr>
          <p:cNvPr id="5122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97762" y="4591836"/>
            <a:ext cx="2048759" cy="187220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18043" y="5239515"/>
            <a:ext cx="3660504" cy="81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 </a:t>
            </a:r>
            <a:r>
              <a:rPr lang="en-US" altLang="ko-KR" sz="1600" b="1"/>
              <a:t> </a:t>
            </a:r>
            <a:r>
              <a:rPr lang="ko-KR" altLang="en-US" sz="1600" b="1"/>
              <a:t>고휘도 </a:t>
            </a:r>
            <a:r>
              <a:rPr lang="en-US" altLang="ko-KR" sz="1600" b="1"/>
              <a:t>LED </a:t>
            </a:r>
          </a:p>
          <a:p>
            <a:pPr algn="ctr">
              <a:defRPr lang="ko-KR" altLang="en-US"/>
            </a:pPr>
            <a:r>
              <a:rPr lang="ko-KR" altLang="en-US" sz="1600" b="1"/>
              <a:t>플래쉬 모듈</a:t>
            </a: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tx2"/>
                </a:solidFill>
              </a:rPr>
              <a:t>밝기 조절 기능</a:t>
            </a:r>
            <a:endParaRPr lang="en-US" altLang="ko-KR" sz="1600" b="1">
              <a:solidFill>
                <a:schemeClr val="tx2"/>
              </a:solidFill>
            </a:endParaRPr>
          </a:p>
        </p:txBody>
      </p:sp>
      <p:pic>
        <p:nvPicPr>
          <p:cNvPr id="4" name="Picture 4" descr="C:\Users\백승범\Desktop\말똥가리\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35553" y="4883968"/>
            <a:ext cx="1512168" cy="1542092"/>
          </a:xfrm>
          <a:prstGeom prst="rect">
            <a:avLst/>
          </a:prstGeom>
          <a:noFill/>
        </p:spPr>
      </p:pic>
      <p:pic>
        <p:nvPicPr>
          <p:cNvPr id="5126" name="Picture 6" descr="C:\Users\백승범\Desktop\말똥가리\커튼1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5613" y="1435205"/>
            <a:ext cx="3240360" cy="3173872"/>
          </a:xfrm>
          <a:prstGeom prst="rect">
            <a:avLst/>
          </a:prstGeom>
          <a:noFill/>
        </p:spPr>
      </p:pic>
      <p:sp>
        <p:nvSpPr>
          <p:cNvPr id="5" name="왼쪽 화살표 4"/>
          <p:cNvSpPr/>
          <p:nvPr/>
        </p:nvSpPr>
        <p:spPr>
          <a:xfrm>
            <a:off x="3931497" y="2007424"/>
            <a:ext cx="2520280" cy="3556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1657444"/>
            <a:ext cx="2671865" cy="36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/>
              <a:t>DC</a:t>
            </a:r>
            <a:r>
              <a:rPr lang="ko-KR" altLang="en-US" b="1"/>
              <a:t> 모터 장착</a:t>
            </a:r>
          </a:p>
        </p:txBody>
      </p:sp>
      <p:pic>
        <p:nvPicPr>
          <p:cNvPr id="205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29364" y="3583619"/>
            <a:ext cx="1246692" cy="10575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763343" y="3630351"/>
            <a:ext cx="3125926" cy="63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2"/>
                </a:solidFill>
              </a:rPr>
              <a:t>조도 센서</a:t>
            </a:r>
            <a:r>
              <a:rPr lang="en-US" altLang="ko-KR" b="1" dirty="0"/>
              <a:t> </a:t>
            </a:r>
            <a:r>
              <a:rPr lang="en-US" altLang="ko-KR" sz="1600" b="1" dirty="0"/>
              <a:t>TEMT6000</a:t>
            </a:r>
            <a:r>
              <a:rPr lang="en-US" altLang="ko-KR" b="1" dirty="0"/>
              <a:t> 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2"/>
                </a:solidFill>
              </a:rPr>
              <a:t>밝기에 따라 자동으로 컨트롤</a:t>
            </a:r>
            <a:endParaRPr lang="en-US" altLang="ko-KR" dirty="0">
              <a:solidFill>
                <a:schemeClr val="tx2"/>
              </a:solidFill>
            </a:endParaRPr>
          </a:p>
        </p:txBody>
      </p:sp>
      <p:pic>
        <p:nvPicPr>
          <p:cNvPr id="5127" name="그림 51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16216" y="1726359"/>
            <a:ext cx="1620180" cy="158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slightly_digital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테마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1455</Words>
  <Application>Microsoft Office PowerPoint</Application>
  <PresentationFormat>화면 슬라이드 쇼(4:3)</PresentationFormat>
  <Paragraphs>546</Paragraphs>
  <Slides>39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slightly_digital</vt:lpstr>
      <vt:lpstr>2014152047 백승범 컴퓨터 공학과 2014154043 김용휘 컴퓨터 공학과 2011151016 박우현 컴퓨터 공학과</vt:lpstr>
      <vt:lpstr>목차</vt:lpstr>
      <vt:lpstr>지난 발표의 지적 사항</vt:lpstr>
      <vt:lpstr>IoT에 대한 사람들의 관심 증대</vt:lpstr>
      <vt:lpstr>개발 내용</vt:lpstr>
      <vt:lpstr>전체적 구조</vt:lpstr>
      <vt:lpstr>하드웨어</vt:lpstr>
      <vt:lpstr>카메라와 웹캠, 초음파 센서</vt:lpstr>
      <vt:lpstr>전등과 커튼</vt:lpstr>
      <vt:lpstr>도어락, 인체감지기</vt:lpstr>
      <vt:lpstr>웹캠을 통한 창문 열림 제어</vt:lpstr>
      <vt:lpstr>웹캠을 통한 창문 열림 제어</vt:lpstr>
      <vt:lpstr>웹캠을 통한 창문 열림 제어</vt:lpstr>
      <vt:lpstr>창문, 움직임 포착</vt:lpstr>
      <vt:lpstr>UI 구성</vt:lpstr>
      <vt:lpstr>조절 버튼</vt:lpstr>
      <vt:lpstr>외출 시 상태확인</vt:lpstr>
      <vt:lpstr>시스템 수행 시나리오</vt:lpstr>
      <vt:lpstr>서버구조</vt:lpstr>
      <vt:lpstr>유스케이스 다이어그램</vt:lpstr>
      <vt:lpstr>내부 웹캠 작동 알고리즘</vt:lpstr>
      <vt:lpstr>PowerPoint 프레젠테이션</vt:lpstr>
      <vt:lpstr>커튼 자동제어 알고리즘</vt:lpstr>
      <vt:lpstr>온습도 측정</vt:lpstr>
      <vt:lpstr>온습도 조절</vt:lpstr>
      <vt:lpstr>PowerPoint 프레젠테이션</vt:lpstr>
      <vt:lpstr>시스템 모듈 상세 설계</vt:lpstr>
      <vt:lpstr>PowerPoint 프레젠테이션</vt:lpstr>
      <vt:lpstr>부품 구조</vt:lpstr>
      <vt:lpstr>개발 환경 (1)</vt:lpstr>
      <vt:lpstr>개발 환경 (1)</vt:lpstr>
      <vt:lpstr>개발 환경 (2)</vt:lpstr>
      <vt:lpstr>개발 방법</vt:lpstr>
      <vt:lpstr>데모 세트장 구조</vt:lpstr>
      <vt:lpstr>업무분담</vt:lpstr>
      <vt:lpstr>개발일정</vt:lpstr>
      <vt:lpstr>참고문헌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slightly digital</dc:title>
  <dc:creator>Windows 사용자</dc:creator>
  <cp:lastModifiedBy>백승범</cp:lastModifiedBy>
  <cp:revision>630</cp:revision>
  <dcterms:created xsi:type="dcterms:W3CDTF">2015-05-07T10:07:09Z</dcterms:created>
  <dcterms:modified xsi:type="dcterms:W3CDTF">2017-03-16T07:50:46Z</dcterms:modified>
</cp:coreProperties>
</file>